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44" r:id="rId2"/>
    <p:sldMasterId id="2147483756" r:id="rId3"/>
  </p:sldMasterIdLst>
  <p:sldIdLst>
    <p:sldId id="256" r:id="rId4"/>
    <p:sldId id="257" r:id="rId5"/>
    <p:sldId id="259" r:id="rId6"/>
    <p:sldId id="260" r:id="rId7"/>
    <p:sldId id="261" r:id="rId8"/>
    <p:sldId id="263" r:id="rId9"/>
    <p:sldId id="258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3" d="100"/>
          <a:sy n="83" d="100"/>
        </p:scale>
        <p:origin x="-1500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3CDB9E-DD98-424A-AB2E-8764905A09C6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5631AA-9DEF-4F60-851C-6254344C0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505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3CDB9E-DD98-424A-AB2E-8764905A09C6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5631AA-9DEF-4F60-851C-6254344C0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96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CDB9E-DD98-424A-AB2E-8764905A09C6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631AA-9DEF-4F60-851C-6254344C0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967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CDB9E-DD98-424A-AB2E-8764905A09C6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631AA-9DEF-4F60-851C-6254344C0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1107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CDB9E-DD98-424A-AB2E-8764905A09C6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631AA-9DEF-4F60-851C-6254344C0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1174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CDB9E-DD98-424A-AB2E-8764905A09C6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631AA-9DEF-4F60-851C-6254344C0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465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CDB9E-DD98-424A-AB2E-8764905A09C6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631AA-9DEF-4F60-851C-6254344C0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3089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CDB9E-DD98-424A-AB2E-8764905A09C6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631AA-9DEF-4F60-851C-6254344C0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5306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CDB9E-DD98-424A-AB2E-8764905A09C6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631AA-9DEF-4F60-851C-6254344C0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2548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CDB9E-DD98-424A-AB2E-8764905A09C6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631AA-9DEF-4F60-851C-6254344C0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9143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CDB9E-DD98-424A-AB2E-8764905A09C6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631AA-9DEF-4F60-851C-6254344C0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218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3CDB9E-DD98-424A-AB2E-8764905A09C6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5631AA-9DEF-4F60-851C-6254344C0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6434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CDB9E-DD98-424A-AB2E-8764905A09C6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631AA-9DEF-4F60-851C-6254344C0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5031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CDB9E-DD98-424A-AB2E-8764905A09C6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631AA-9DEF-4F60-851C-6254344C0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5888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3CDB9E-DD98-424A-AB2E-8764905A09C6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5631AA-9DEF-4F60-851C-6254344C0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5059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3CDB9E-DD98-424A-AB2E-8764905A09C6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5631AA-9DEF-4F60-851C-6254344C0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6434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3CDB9E-DD98-424A-AB2E-8764905A09C6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5631AA-9DEF-4F60-851C-6254344C0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8429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3CDB9E-DD98-424A-AB2E-8764905A09C6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5631AA-9DEF-4F60-851C-6254344C0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0452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3CDB9E-DD98-424A-AB2E-8764905A09C6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5631AA-9DEF-4F60-851C-6254344C0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6848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3CDB9E-DD98-424A-AB2E-8764905A09C6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5631AA-9DEF-4F60-851C-6254344C0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0946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3CDB9E-DD98-424A-AB2E-8764905A09C6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5631AA-9DEF-4F60-851C-6254344C0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9759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3CDB9E-DD98-424A-AB2E-8764905A09C6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5631AA-9DEF-4F60-851C-6254344C0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501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3CDB9E-DD98-424A-AB2E-8764905A09C6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5631AA-9DEF-4F60-851C-6254344C0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84292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3CDB9E-DD98-424A-AB2E-8764905A09C6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5631AA-9DEF-4F60-851C-6254344C0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6246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3CDB9E-DD98-424A-AB2E-8764905A09C6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5631AA-9DEF-4F60-851C-6254344C0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96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3CDB9E-DD98-424A-AB2E-8764905A09C6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5631AA-9DEF-4F60-851C-6254344C0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045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3CDB9E-DD98-424A-AB2E-8764905A09C6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5631AA-9DEF-4F60-851C-6254344C0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68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3CDB9E-DD98-424A-AB2E-8764905A09C6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5631AA-9DEF-4F60-851C-6254344C0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094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3CDB9E-DD98-424A-AB2E-8764905A09C6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5631AA-9DEF-4F60-851C-6254344C0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97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3CDB9E-DD98-424A-AB2E-8764905A09C6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5631AA-9DEF-4F60-851C-6254344C0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501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3CDB9E-DD98-424A-AB2E-8764905A09C6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5631AA-9DEF-4F60-851C-6254344C0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624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79534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60994-A371-4777-A187-7281E8ED1B5A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42498-1A1E-424C-B782-C97385A73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56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smtClean="0">
                <a:solidFill>
                  <a:srgbClr val="000000"/>
                </a:solidFill>
              </a:rPr>
              <a:t>iRespond Question Master</a:t>
            </a: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A.) Response A</a:t>
            </a:r>
            <a:endParaRPr lang="en-US" sz="3200"/>
          </a:p>
        </p:txBody>
      </p:sp>
      <p:sp>
        <p:nvSpPr>
          <p:cNvPr id="4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B.) Response B</a:t>
            </a:r>
            <a:endParaRPr lang="en-US" sz="3200"/>
          </a:p>
        </p:txBody>
      </p:sp>
      <p:sp>
        <p:nvSpPr>
          <p:cNvPr id="5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C.) Response C</a:t>
            </a:r>
            <a:endParaRPr lang="en-US" sz="3200"/>
          </a:p>
        </p:txBody>
      </p:sp>
      <p:sp>
        <p:nvSpPr>
          <p:cNvPr id="6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D.) Response D</a:t>
            </a:r>
            <a:endParaRPr lang="en-US" sz="3200"/>
          </a:p>
        </p:txBody>
      </p:sp>
      <p:sp>
        <p:nvSpPr>
          <p:cNvPr id="39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E.) Response E</a:t>
            </a:r>
            <a:endParaRPr lang="en-US" sz="3200"/>
          </a:p>
        </p:txBody>
      </p:sp>
      <p:sp>
        <p:nvSpPr>
          <p:cNvPr id="40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41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534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Cells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84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Unit Cells</a:t>
            </a:r>
            <a:endParaRPr lang="en-US" dirty="0"/>
          </a:p>
        </p:txBody>
      </p:sp>
      <p:pic>
        <p:nvPicPr>
          <p:cNvPr id="1026" name="Picture 2" descr="diagr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371600"/>
            <a:ext cx="4476750" cy="528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" y="1524000"/>
            <a:ext cx="3429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There are seven different crystal systems that exist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Unit cells differ depending on whether edge lengths and/or angles are equivalent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Also represented in Table 3.2 of text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2278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Relating Edge Length to Atomic Radius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76400"/>
          </a:xfrm>
        </p:spPr>
        <p:txBody>
          <a:bodyPr/>
          <a:lstStyle/>
          <a:p>
            <a:r>
              <a:rPr lang="en-US" dirty="0" smtClean="0"/>
              <a:t>Analysis of the unit cell allows the derivation of formulas relating edge length to atomic radius: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3003407"/>
              </p:ext>
            </p:extLst>
          </p:nvPr>
        </p:nvGraphicFramePr>
        <p:xfrm>
          <a:off x="1066800" y="4343400"/>
          <a:ext cx="16002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Equation" r:id="rId3" imgW="457200" imgH="177480" progId="Equation.3">
                  <p:embed/>
                </p:oleObj>
              </mc:Choice>
              <mc:Fallback>
                <p:oleObj name="Equation" r:id="rId3" imgW="45720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6800" y="4343400"/>
                        <a:ext cx="1600200" cy="62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5531659"/>
              </p:ext>
            </p:extLst>
          </p:nvPr>
        </p:nvGraphicFramePr>
        <p:xfrm>
          <a:off x="3733800" y="4038600"/>
          <a:ext cx="1524000" cy="13234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Equation" r:id="rId5" imgW="482400" imgH="419040" progId="Equation.3">
                  <p:embed/>
                </p:oleObj>
              </mc:Choice>
              <mc:Fallback>
                <p:oleObj name="Equation" r:id="rId5" imgW="48240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733800" y="4038600"/>
                        <a:ext cx="1524000" cy="13234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0753996"/>
              </p:ext>
            </p:extLst>
          </p:nvPr>
        </p:nvGraphicFramePr>
        <p:xfrm>
          <a:off x="6629400" y="4343400"/>
          <a:ext cx="1864659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Equation" r:id="rId7" imgW="660240" imgH="215640" progId="Equation.3">
                  <p:embed/>
                </p:oleObj>
              </mc:Choice>
              <mc:Fallback>
                <p:oleObj name="Equation" r:id="rId7" imgW="66024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629400" y="4343400"/>
                        <a:ext cx="1864659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38200" y="55626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Simple Cubic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91000" y="55626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BCC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62800" y="55626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FCC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98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Calculation of Atomic Packing Factor (</a:t>
            </a:r>
            <a:r>
              <a:rPr lang="en-US" dirty="0" err="1" smtClean="0"/>
              <a:t>APF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APF</a:t>
            </a:r>
            <a:r>
              <a:rPr lang="en-US" sz="2800" dirty="0" smtClean="0"/>
              <a:t> = Volume occupied by atoms/Volume of unit cell</a:t>
            </a:r>
          </a:p>
          <a:p>
            <a:endParaRPr lang="en-US" sz="2800" dirty="0"/>
          </a:p>
          <a:p>
            <a:r>
              <a:rPr lang="en-US" sz="2800" dirty="0" err="1" smtClean="0"/>
              <a:t>APF</a:t>
            </a:r>
            <a:r>
              <a:rPr lang="en-US" sz="2800" dirty="0" smtClean="0"/>
              <a:t> differs between unit cells:</a:t>
            </a:r>
          </a:p>
          <a:p>
            <a:pPr lvl="1"/>
            <a:r>
              <a:rPr lang="en-US" sz="2400" dirty="0" smtClean="0"/>
              <a:t>Simple Cubic:  0.52</a:t>
            </a:r>
          </a:p>
          <a:p>
            <a:pPr lvl="1"/>
            <a:r>
              <a:rPr lang="en-US" sz="2400" dirty="0" smtClean="0"/>
              <a:t>BCC:  0.68</a:t>
            </a:r>
          </a:p>
          <a:p>
            <a:pPr lvl="1"/>
            <a:r>
              <a:rPr lang="en-US" sz="2400" dirty="0" smtClean="0"/>
              <a:t>FCC:  0.74</a:t>
            </a:r>
          </a:p>
          <a:p>
            <a:pPr lvl="1"/>
            <a:endParaRPr lang="en-US" sz="2400" dirty="0"/>
          </a:p>
          <a:p>
            <a:r>
              <a:rPr lang="en-US" dirty="0" smtClean="0"/>
              <a:t>Empty volume that is unoccupied by atoms leaves room for interstitials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55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Crystallographic Point Coordinates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possible to describe the location of any point within a unit cell through the use of an x, y, z coordinate system</a:t>
            </a:r>
          </a:p>
          <a:p>
            <a:pPr lvl="1"/>
            <a:r>
              <a:rPr lang="en-US" dirty="0" smtClean="0"/>
              <a:t>Same basic idea as Cartesian coordinates; however, the axes are not always perpendicular to one another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8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metafysica.nl/turing/nacl_complex_motif_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85799"/>
            <a:ext cx="8098971" cy="5486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253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609600" y="662940"/>
            <a:ext cx="7772400" cy="5966460"/>
            <a:chOff x="228600" y="228600"/>
            <a:chExt cx="7772400" cy="5966460"/>
          </a:xfrm>
        </p:grpSpPr>
        <p:sp>
          <p:nvSpPr>
            <p:cNvPr id="4" name="Parallelogram 3"/>
            <p:cNvSpPr/>
            <p:nvPr/>
          </p:nvSpPr>
          <p:spPr>
            <a:xfrm>
              <a:off x="2438400" y="228600"/>
              <a:ext cx="5562600" cy="4114800"/>
            </a:xfrm>
            <a:prstGeom prst="parallelogram">
              <a:avLst/>
            </a:prstGeom>
            <a:noFill/>
            <a:ln w="444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Parallelogram 4"/>
            <p:cNvSpPr/>
            <p:nvPr/>
          </p:nvSpPr>
          <p:spPr>
            <a:xfrm>
              <a:off x="228600" y="2057400"/>
              <a:ext cx="5562600" cy="4114800"/>
            </a:xfrm>
            <a:prstGeom prst="parallelogram">
              <a:avLst/>
            </a:prstGeom>
            <a:noFill/>
            <a:ln w="444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 flipV="1">
              <a:off x="1295400" y="228600"/>
              <a:ext cx="2133600" cy="1828800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V="1">
              <a:off x="4800600" y="4343400"/>
              <a:ext cx="2133600" cy="1828800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5791200" y="228600"/>
              <a:ext cx="2209800" cy="1828800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228600" y="4366260"/>
              <a:ext cx="2209800" cy="1828800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 rot="19087714">
            <a:off x="1696434" y="1185301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0.48 nm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1600200" y="662940"/>
            <a:ext cx="1981200" cy="1676400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810000" y="510540"/>
            <a:ext cx="4572000" cy="0"/>
          </a:xfrm>
          <a:prstGeom prst="straightConnector1">
            <a:avLst/>
          </a:prstGeom>
          <a:ln w="158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638800" y="13716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0.46 nm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 rot="17005758">
            <a:off x="51788" y="39826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0.40 nm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457200" y="2491740"/>
            <a:ext cx="1066800" cy="4114800"/>
          </a:xfrm>
          <a:prstGeom prst="straightConnector1">
            <a:avLst/>
          </a:prstGeom>
          <a:ln w="158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2883227" y="137160"/>
            <a:ext cx="1231573" cy="4640580"/>
          </a:xfrm>
          <a:prstGeom prst="straightConnector1">
            <a:avLst/>
          </a:prstGeom>
          <a:ln w="22225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457200" y="4800600"/>
            <a:ext cx="2426027" cy="2057400"/>
          </a:xfrm>
          <a:prstGeom prst="straightConnector1">
            <a:avLst/>
          </a:prstGeom>
          <a:ln w="1905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2819400" y="4876800"/>
            <a:ext cx="5727373" cy="0"/>
          </a:xfrm>
          <a:prstGeom prst="straightConnector1">
            <a:avLst/>
          </a:prstGeom>
          <a:ln w="1905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2746293" y="4701943"/>
            <a:ext cx="146214" cy="15159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06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05200" y="914400"/>
            <a:ext cx="3657600" cy="3581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699260" y="2590800"/>
            <a:ext cx="3657600" cy="3581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699260" y="914400"/>
            <a:ext cx="1828800" cy="1676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5334000" y="902970"/>
            <a:ext cx="1828800" cy="1676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668780" y="4495800"/>
            <a:ext cx="1828800" cy="1676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5356860" y="4495800"/>
            <a:ext cx="1828800" cy="1676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96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158</Words>
  <Application>Microsoft Office PowerPoint</Application>
  <PresentationFormat>On-screen Show (4:3)</PresentationFormat>
  <Paragraphs>26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iRespondGraphMaster</vt:lpstr>
      <vt:lpstr>Office Theme</vt:lpstr>
      <vt:lpstr>iRespondQuestionMaster</vt:lpstr>
      <vt:lpstr>Equation</vt:lpstr>
      <vt:lpstr>Unit Cells</vt:lpstr>
      <vt:lpstr>Additional Unit Cells</vt:lpstr>
      <vt:lpstr>Relating Edge Length to Atomic Radius</vt:lpstr>
      <vt:lpstr>Calculation of Atomic Packing Factor (APF)</vt:lpstr>
      <vt:lpstr>Crystallographic Point Coordinates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Cells</dc:title>
  <dc:creator>John Cody</dc:creator>
  <cp:lastModifiedBy>John Cody</cp:lastModifiedBy>
  <cp:revision>10</cp:revision>
  <dcterms:created xsi:type="dcterms:W3CDTF">2015-03-19T14:46:33Z</dcterms:created>
  <dcterms:modified xsi:type="dcterms:W3CDTF">2015-03-23T20:00:16Z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</Properties>
</file>