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75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9BD47-856B-4AED-B0A4-BADFDAB5BF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25DE-A4D4-4F77-A1B2-3BBFBA51F4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657D-77A4-435B-B417-D699ED72E1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44E5-AAE0-4D26-A70C-D48D9F044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F42296-0B81-42C0-BF8B-A625DBB662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896BB9-9521-4224-9E4D-2B30689741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B5B901-C72C-4071-BE08-EE79C2202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CEA55B-CC60-4F38-AF57-6C284DCA1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60CC2B-EE22-44E4-8127-CB1535DD73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D0A87D-5295-4E19-B0EE-F27F3595C4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3CC808-354B-4A38-9CF4-7B64D4440C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42296-0B81-42C0-BF8B-A625DBB662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0B4C0D-2ED5-4846-9818-F800399BD7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3825DE-A4D4-4F77-A1B2-3BBFBA51F4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5B657D-77A4-435B-B417-D699ED72E1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44E5-AAE0-4D26-A70C-D48D9F044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F42296-0B81-42C0-BF8B-A625DBB662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896BB9-9521-4224-9E4D-2B30689741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B5B901-C72C-4071-BE08-EE79C2202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CEA55B-CC60-4F38-AF57-6C284DCA1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60CC2B-EE22-44E4-8127-CB1535DD73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D0A87D-5295-4E19-B0EE-F27F3595C4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96BB9-9521-4224-9E4D-2B30689741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3CC808-354B-4A38-9CF4-7B64D4440C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0B4C0D-2ED5-4846-9818-F800399BD7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3825DE-A4D4-4F77-A1B2-3BBFBA51F4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5B657D-77A4-435B-B417-D699ED72E1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44E5-AAE0-4D26-A70C-D48D9F044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5B901-C72C-4071-BE08-EE79C2202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EA55B-CC60-4F38-AF57-6C284DCA1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0CC2B-EE22-44E4-8127-CB1535DD73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0A87D-5295-4E19-B0EE-F27F3595C4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CC808-354B-4A38-9CF4-7B64D4440C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B4C0D-2ED5-4846-9818-F800399BD7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C430FF6-EA3A-4935-BE21-0ECCC92C32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A.) Response A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B.) Response B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C.) Response C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D.) Response D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E.) Response E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9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9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Energy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Enthalpy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Enthalpy</a:t>
            </a:r>
            <a:r>
              <a:rPr lang="en-US"/>
              <a:t> is a thermodynamic quantity that accounts for heat flow during the course of a chemical reaction</a:t>
            </a:r>
          </a:p>
          <a:p>
            <a:pPr lvl="1">
              <a:lnSpc>
                <a:spcPct val="90000"/>
              </a:lnSpc>
            </a:pPr>
            <a:r>
              <a:rPr lang="en-US"/>
              <a:t>Equals the energy contained by the system as well as the pressure/volume work done on or by the system: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 = E + PV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H = E + P V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Determing the Sign of </a:t>
            </a:r>
            <a:r>
              <a:rPr lang="en-US">
                <a:sym typeface="Symbol" pitchFamily="18" charset="2"/>
              </a:rPr>
              <a:t>H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Gaseous water (steam) condenses to form liquid water</a:t>
            </a:r>
          </a:p>
          <a:p>
            <a:r>
              <a:rPr lang="en-US" sz="2400"/>
              <a:t>Gasoline combusts in the presence of oxygen</a:t>
            </a:r>
          </a:p>
          <a:p>
            <a:r>
              <a:rPr lang="en-US" sz="2400"/>
              <a:t>Reactants  </a:t>
            </a:r>
            <a:r>
              <a:rPr lang="en-US" sz="2400">
                <a:cs typeface="Arial" charset="0"/>
              </a:rPr>
              <a:t>→  Products </a:t>
            </a:r>
            <a:r>
              <a:rPr lang="en-US" sz="2400">
                <a:sym typeface="Symbol" pitchFamily="18" charset="2"/>
              </a:rPr>
              <a:t>H = -50.0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1"/>
            <a:ext cx="7848600" cy="1981200"/>
          </a:xfrm>
        </p:spPr>
        <p:txBody>
          <a:bodyPr/>
          <a:lstStyle/>
          <a:p>
            <a:r>
              <a:rPr lang="en-US" dirty="0"/>
              <a:t>2 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 </a:t>
            </a:r>
            <a:r>
              <a:rPr lang="en-US" dirty="0">
                <a:cs typeface="Arial" charset="0"/>
              </a:rPr>
              <a:t>→  2 H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O(</a:t>
            </a:r>
            <a:r>
              <a:rPr lang="en-US" i="1" dirty="0">
                <a:cs typeface="Arial" charset="0"/>
              </a:rPr>
              <a:t>g</a:t>
            </a:r>
            <a:r>
              <a:rPr lang="en-US" dirty="0">
                <a:cs typeface="Arial" charset="0"/>
              </a:rPr>
              <a:t>)   </a:t>
            </a:r>
            <a:r>
              <a:rPr lang="en-US" dirty="0">
                <a:sym typeface="Symbol" pitchFamily="18" charset="2"/>
              </a:rPr>
              <a:t>H = -483.6 kJ</a:t>
            </a:r>
          </a:p>
          <a:p>
            <a:pPr lvl="1"/>
            <a:r>
              <a:rPr lang="en-US" dirty="0">
                <a:sym typeface="Symbol" pitchFamily="18" charset="2"/>
              </a:rPr>
              <a:t>The above equation is referred to as a </a:t>
            </a:r>
            <a:r>
              <a:rPr lang="en-US" dirty="0" err="1">
                <a:sym typeface="Symbol" pitchFamily="18" charset="2"/>
              </a:rPr>
              <a:t>thermochemical</a:t>
            </a:r>
            <a:r>
              <a:rPr lang="en-US" dirty="0">
                <a:sym typeface="Symbol" pitchFamily="18" charset="2"/>
              </a:rPr>
              <a:t> equation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3048000"/>
            <a:ext cx="7715250" cy="3041650"/>
            <a:chOff x="570" y="2262"/>
            <a:chExt cx="4860" cy="1916"/>
          </a:xfrm>
        </p:grpSpPr>
        <p:pic>
          <p:nvPicPr>
            <p:cNvPr id="13318" name="Picture 6" descr="05_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0" y="2316"/>
              <a:ext cx="4800" cy="1830"/>
            </a:xfrm>
            <a:prstGeom prst="rect">
              <a:avLst/>
            </a:prstGeom>
            <a:noFill/>
          </p:spPr>
        </p:pic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4202" y="3947"/>
              <a:ext cx="1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Energy Diagram</a:t>
              </a: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4074" y="2262"/>
              <a:ext cx="1356" cy="160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4656" y="3876"/>
              <a:ext cx="132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Relating </a:t>
            </a:r>
            <a:r>
              <a:rPr lang="en-US" sz="3200">
                <a:sym typeface="Symbol" pitchFamily="18" charset="2"/>
              </a:rPr>
              <a:t>H to Quantities of Reactants and Products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4876800" cy="37242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/>
              <a:t>Calculate the enthalpy change if 5.00 g of N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reacts with O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to make NO, a toxic air pollutant and important industrial compound, using the following </a:t>
            </a:r>
            <a:r>
              <a:rPr lang="en-US" sz="2400" dirty="0" err="1"/>
              <a:t>thermochemical</a:t>
            </a:r>
            <a:r>
              <a:rPr lang="en-US" sz="2400" dirty="0"/>
              <a:t> equation: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+ O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 </a:t>
            </a:r>
            <a:r>
              <a:rPr lang="en-US" sz="2400" dirty="0">
                <a:cs typeface="Arial" charset="0"/>
              </a:rPr>
              <a:t>→  2NO(</a:t>
            </a:r>
            <a:r>
              <a:rPr lang="en-US" sz="2400" i="1" dirty="0">
                <a:cs typeface="Arial" charset="0"/>
              </a:rPr>
              <a:t>g</a:t>
            </a:r>
            <a:r>
              <a:rPr lang="en-US" sz="2400" dirty="0">
                <a:cs typeface="Arial" charset="0"/>
              </a:rPr>
              <a:t>)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>
                <a:cs typeface="Arial" charset="0"/>
                <a:sym typeface="Symbol" pitchFamily="18" charset="2"/>
              </a:rPr>
              <a:t>H = +181.8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Relating </a:t>
            </a:r>
            <a:r>
              <a:rPr lang="en-US" sz="3200">
                <a:sym typeface="Symbol" pitchFamily="18" charset="2"/>
              </a:rPr>
              <a:t>H to Quantities of Reactants and Products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/>
              <a:t>Calculate the enthalpy change observed in the combustion reaction of 1.00 g ethane, using the thermochemical equation shown: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/>
              <a:t>2 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) + 7 O</a:t>
            </a:r>
            <a:r>
              <a:rPr lang="en-US" baseline="-25000"/>
              <a:t>2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)  </a:t>
            </a:r>
            <a:r>
              <a:rPr lang="en-US">
                <a:cs typeface="Arial" charset="0"/>
              </a:rPr>
              <a:t>→  4 CO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(</a:t>
            </a:r>
            <a:r>
              <a:rPr lang="en-US" i="1">
                <a:cs typeface="Arial" charset="0"/>
              </a:rPr>
              <a:t>g</a:t>
            </a:r>
            <a:r>
              <a:rPr lang="en-US">
                <a:cs typeface="Arial" charset="0"/>
              </a:rPr>
              <a:t>) + 6 H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O(</a:t>
            </a:r>
            <a:r>
              <a:rPr lang="en-US" i="1">
                <a:cs typeface="Arial" charset="0"/>
              </a:rPr>
              <a:t>g)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>
                <a:cs typeface="Arial" charset="0"/>
                <a:sym typeface="Symbol" pitchFamily="18" charset="2"/>
              </a:rPr>
              <a:t>H = -3120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Calorimetry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Because </a:t>
            </a:r>
            <a:r>
              <a:rPr lang="en-US" dirty="0" smtClean="0">
                <a:sym typeface="Symbol" pitchFamily="18" charset="2"/>
              </a:rPr>
              <a:t>H essentially refers to the amount of heat energy absorbed or released during the course of a chemical reaction, it can be determined experimentally using a technique referred to as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calorimetry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Capacity and Specific Heat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1"/>
            <a:ext cx="8029575" cy="2819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thermal energy is added to an object it will increase in temperature</a:t>
            </a:r>
          </a:p>
          <a:p>
            <a:pPr lvl="1" eaLnBrk="1" hangingPunct="1"/>
            <a:r>
              <a:rPr lang="en-US" sz="2000" dirty="0" smtClean="0"/>
              <a:t>The magnitude of that temperature change is referred to as </a:t>
            </a:r>
            <a:r>
              <a:rPr lang="en-US" sz="2000" dirty="0" smtClean="0">
                <a:solidFill>
                  <a:srgbClr val="FF0000"/>
                </a:solidFill>
              </a:rPr>
              <a:t>heat capacity</a:t>
            </a:r>
            <a:r>
              <a:rPr lang="en-US" sz="2000" dirty="0" smtClean="0"/>
              <a:t>, </a:t>
            </a:r>
            <a:r>
              <a:rPr lang="en-US" sz="2000" i="1" dirty="0" smtClean="0"/>
              <a:t>C</a:t>
            </a:r>
            <a:r>
              <a:rPr lang="en-US" sz="2000" dirty="0" smtClean="0"/>
              <a:t>.</a:t>
            </a:r>
          </a:p>
          <a:p>
            <a:pPr lvl="2" eaLnBrk="1" hangingPunct="1"/>
            <a:r>
              <a:rPr lang="en-US" sz="1800" dirty="0" smtClean="0"/>
              <a:t>The amount of heat energy required to raise the temperature by 1</a:t>
            </a:r>
            <a:r>
              <a:rPr lang="en-US" sz="1800" dirty="0" smtClean="0">
                <a:sym typeface="Symbol" pitchFamily="18" charset="2"/>
              </a:rPr>
              <a:t> C or 1 K.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When 1 gram of a substance is studied, it is referred to as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specific heat capacity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C</a:t>
            </a:r>
            <a:r>
              <a:rPr lang="en-US" sz="2000" i="1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4267200"/>
          <a:ext cx="295116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571320" imgH="291960" progId="Equation.3">
                  <p:embed/>
                </p:oleObj>
              </mc:Choice>
              <mc:Fallback>
                <p:oleObj name="Equation" r:id="rId3" imgW="57132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2951162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6" descr="05_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581400"/>
            <a:ext cx="1924050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Relating Heat, Temperature Change, and Heat Capacity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4345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What quantity of heat must be added to a 120 g sample of aluminum to change its temperature from 23.0 </a:t>
            </a:r>
            <a:r>
              <a:rPr lang="en-US" sz="2400" smtClean="0">
                <a:sym typeface="Symbol" pitchFamily="18" charset="2"/>
              </a:rPr>
              <a:t>C to 34.0 C?  C</a:t>
            </a:r>
            <a:r>
              <a:rPr lang="en-US" sz="2400" baseline="-25000" smtClean="0">
                <a:sym typeface="Symbol" pitchFamily="18" charset="2"/>
              </a:rPr>
              <a:t>Al</a:t>
            </a:r>
            <a:r>
              <a:rPr lang="en-US" sz="2400" smtClean="0">
                <a:sym typeface="Symbol" pitchFamily="18" charset="2"/>
              </a:rPr>
              <a:t> = 0.900 J/g K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What is the molar heat capacity of 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Pressure Calorimetry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831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A 50.0 g sample of a dilute acid solution is added t 50.0 g of a base solution in a coffee cup calorimeter.  The temperature of the liquid increases from 18.20 </a:t>
            </a:r>
            <a:r>
              <a:rPr lang="en-US" sz="2400" smtClean="0">
                <a:sym typeface="Symbol" pitchFamily="18" charset="2"/>
              </a:rPr>
              <a:t>C to 21.30 C.  Calculate q for the neutralization reaction, assuming that the specific heat of the solution is the same as that of water (4.184 J/g C).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Hess’s Law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37550" cy="2816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Calculate the enthalpy change for the hydrogenation of ethylene using the following thermochemical equations: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000" smtClean="0"/>
              <a:t>C</a:t>
            </a:r>
            <a:r>
              <a:rPr lang="en-US" sz="2000" baseline="-25000" smtClean="0"/>
              <a:t>2</a:t>
            </a:r>
            <a:r>
              <a:rPr lang="en-US" sz="2000" smtClean="0"/>
              <a:t>H</a:t>
            </a:r>
            <a:r>
              <a:rPr lang="en-US" sz="2000" baseline="-25000" smtClean="0"/>
              <a:t>4</a:t>
            </a:r>
            <a:r>
              <a:rPr lang="en-US" sz="2000" smtClean="0"/>
              <a:t>(</a:t>
            </a:r>
            <a:r>
              <a:rPr lang="en-US" sz="2000" i="1" smtClean="0"/>
              <a:t>g</a:t>
            </a:r>
            <a:r>
              <a:rPr lang="en-US" sz="2000" smtClean="0"/>
              <a:t>) + H</a:t>
            </a:r>
            <a:r>
              <a:rPr lang="en-US" sz="2000" baseline="-25000" smtClean="0"/>
              <a:t>2</a:t>
            </a:r>
            <a:r>
              <a:rPr lang="en-US" sz="2000" smtClean="0"/>
              <a:t>(</a:t>
            </a:r>
            <a:r>
              <a:rPr lang="en-US" sz="2000" i="1" smtClean="0"/>
              <a:t>g</a:t>
            </a:r>
            <a:r>
              <a:rPr lang="en-US" sz="2000" smtClean="0"/>
              <a:t>)  </a:t>
            </a:r>
            <a:r>
              <a:rPr lang="en-US" sz="2000" smtClean="0">
                <a:latin typeface="Arial" charset="0"/>
                <a:cs typeface="Arial" charset="0"/>
              </a:rPr>
              <a:t>→  C</a:t>
            </a:r>
            <a:r>
              <a:rPr lang="en-US" sz="2000" baseline="-25000" smtClean="0">
                <a:latin typeface="Arial" charset="0"/>
                <a:cs typeface="Arial" charset="0"/>
              </a:rPr>
              <a:t>2</a:t>
            </a:r>
            <a:r>
              <a:rPr lang="en-US" sz="2000" smtClean="0">
                <a:latin typeface="Arial" charset="0"/>
                <a:cs typeface="Arial" charset="0"/>
              </a:rPr>
              <a:t>H</a:t>
            </a:r>
            <a:r>
              <a:rPr lang="en-US" sz="2000" baseline="-25000" smtClean="0">
                <a:latin typeface="Arial" charset="0"/>
                <a:cs typeface="Arial" charset="0"/>
              </a:rPr>
              <a:t>6</a:t>
            </a:r>
            <a:r>
              <a:rPr lang="en-US" sz="2000" smtClean="0">
                <a:latin typeface="Arial" charset="0"/>
                <a:cs typeface="Arial" charset="0"/>
              </a:rPr>
              <a:t>(</a:t>
            </a:r>
            <a:r>
              <a:rPr lang="en-US" sz="2000" i="1" smtClean="0">
                <a:latin typeface="Arial" charset="0"/>
                <a:cs typeface="Arial" charset="0"/>
              </a:rPr>
              <a:t>g</a:t>
            </a:r>
            <a:r>
              <a:rPr lang="en-US" sz="2000" smtClean="0">
                <a:latin typeface="Arial" charset="0"/>
                <a:cs typeface="Arial" charset="0"/>
              </a:rPr>
              <a:t>)   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H = ?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2000" smtClean="0">
              <a:latin typeface="Arial" charset="0"/>
              <a:cs typeface="Arial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+ ½ O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 →  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O(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l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			H = -285.8 kJ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+ 3 O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 →  2 CO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+ 2 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O(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l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	H = -1411kJ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+ 7/2 O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 →  2CO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 + 3 H</a:t>
            </a:r>
            <a:r>
              <a:rPr lang="en-US" sz="2000" baseline="-2500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O(</a:t>
            </a:r>
            <a:r>
              <a:rPr lang="en-US" sz="2000" i="1" smtClean="0">
                <a:latin typeface="Arial" charset="0"/>
                <a:cs typeface="Arial" charset="0"/>
                <a:sym typeface="Symbol" pitchFamily="18" charset="2"/>
              </a:rPr>
              <a:t>l</a:t>
            </a:r>
            <a:r>
              <a:rPr lang="en-US" sz="2000" smtClean="0">
                <a:latin typeface="Arial" charset="0"/>
                <a:cs typeface="Arial" charset="0"/>
                <a:sym typeface="Symbol" pitchFamily="18" charset="2"/>
              </a:rPr>
              <a:t>)	H = -1560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Kinetic vs. potential energy</a:t>
            </a:r>
          </a:p>
          <a:p>
            <a:pPr lvl="1">
              <a:lnSpc>
                <a:spcPct val="90000"/>
              </a:lnSpc>
            </a:pPr>
            <a:r>
              <a:rPr lang="en-US"/>
              <a:t>Kinetic– associated with the energy of </a:t>
            </a:r>
            <a:r>
              <a:rPr lang="en-US" i="1"/>
              <a:t>motion</a:t>
            </a:r>
          </a:p>
          <a:p>
            <a:pPr lvl="1">
              <a:lnSpc>
                <a:spcPct val="90000"/>
              </a:lnSpc>
            </a:pPr>
            <a:r>
              <a:rPr lang="en-US"/>
              <a:t>Potential– associated with the energy an object possesses as a result of </a:t>
            </a:r>
            <a:r>
              <a:rPr lang="en-US" i="1"/>
              <a:t>position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Thermal energy</a:t>
            </a:r>
          </a:p>
          <a:p>
            <a:pPr lvl="1">
              <a:lnSpc>
                <a:spcPct val="90000"/>
              </a:lnSpc>
            </a:pPr>
            <a:r>
              <a:rPr lang="en-US"/>
              <a:t>Energy resulting from the heat content of an object</a:t>
            </a:r>
          </a:p>
          <a:p>
            <a:pPr lvl="2">
              <a:lnSpc>
                <a:spcPct val="90000"/>
              </a:lnSpc>
            </a:pPr>
            <a:r>
              <a:rPr lang="en-US"/>
              <a:t>Related to kinetic energy</a:t>
            </a:r>
          </a:p>
          <a:p>
            <a:pPr>
              <a:lnSpc>
                <a:spcPct val="90000"/>
              </a:lnSpc>
            </a:pPr>
            <a:r>
              <a:rPr lang="en-US"/>
              <a:t>Chemical energy</a:t>
            </a:r>
          </a:p>
          <a:p>
            <a:pPr lvl="1">
              <a:lnSpc>
                <a:spcPct val="90000"/>
              </a:lnSpc>
            </a:pPr>
            <a:r>
              <a:rPr lang="en-US"/>
              <a:t>Energy stored in the chemical bonds of a compound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vs. Surroundings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field of chemistry focuses on energy </a:t>
            </a:r>
            <a:r>
              <a:rPr lang="en-US" i="1"/>
              <a:t>changes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Therefore we must be careful to define the system (typically the chemical reaction itself) that is changing and the surroundings that includes everything else</a:t>
            </a:r>
          </a:p>
        </p:txBody>
      </p:sp>
      <p:pic>
        <p:nvPicPr>
          <p:cNvPr id="7172" name="Picture 4" descr="05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414813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Transferring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Energy can be transferred in two distinct ways:</a:t>
            </a:r>
          </a:p>
          <a:p>
            <a:pPr lvl="1">
              <a:lnSpc>
                <a:spcPct val="90000"/>
              </a:lnSpc>
            </a:pPr>
            <a:r>
              <a:rPr lang="en-US"/>
              <a:t>Work</a:t>
            </a:r>
          </a:p>
          <a:p>
            <a:pPr lvl="2">
              <a:lnSpc>
                <a:spcPct val="90000"/>
              </a:lnSpc>
            </a:pPr>
            <a:r>
              <a:rPr lang="en-US"/>
              <a:t>W = F x d</a:t>
            </a:r>
          </a:p>
          <a:p>
            <a:pPr lvl="1">
              <a:lnSpc>
                <a:spcPct val="90000"/>
              </a:lnSpc>
            </a:pPr>
            <a:r>
              <a:rPr lang="en-US"/>
              <a:t>Heat</a:t>
            </a:r>
          </a:p>
          <a:p>
            <a:pPr lvl="2">
              <a:lnSpc>
                <a:spcPct val="90000"/>
              </a:lnSpc>
            </a:pPr>
            <a:r>
              <a:rPr lang="en-US"/>
              <a:t>Energy transferred from hotter objects to colder ones</a:t>
            </a:r>
          </a:p>
          <a:p>
            <a:pPr>
              <a:lnSpc>
                <a:spcPct val="90000"/>
              </a:lnSpc>
            </a:pPr>
            <a:r>
              <a:rPr lang="en-US" i="1"/>
              <a:t>No matter how energy is transferred, the First Law of Thermodynamics must be considered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/>
              <a:t>Energy is conserved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pitchFamily="18" charset="2"/>
              </a:rPr>
              <a:t>E = E</a:t>
            </a:r>
            <a:r>
              <a:rPr lang="en-US" baseline="-25000">
                <a:sym typeface="Symbol" pitchFamily="18" charset="2"/>
              </a:rPr>
              <a:t>final</a:t>
            </a:r>
            <a:r>
              <a:rPr lang="en-US">
                <a:sym typeface="Symbol" pitchFamily="18" charset="2"/>
              </a:rPr>
              <a:t> - E</a:t>
            </a:r>
            <a:r>
              <a:rPr lang="en-US" baseline="-25000">
                <a:sym typeface="Symbol" pitchFamily="18" charset="2"/>
              </a:rPr>
              <a:t>initial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Energy and the Sign of </a:t>
            </a:r>
            <a:r>
              <a:rPr lang="en-US">
                <a:sym typeface="Symbol" pitchFamily="18" charset="2"/>
              </a:rPr>
              <a:t>E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8486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The energy contained in a system is a very abstract value and is nearly (if not totally) impossible to measure; however the First Law can be applied without knowing the final and initial energy values: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ym typeface="Symbol" pitchFamily="18" charset="2"/>
              </a:rPr>
              <a:t>E = E</a:t>
            </a:r>
            <a:r>
              <a:rPr lang="en-US" sz="2200" baseline="-25000">
                <a:sym typeface="Symbol" pitchFamily="18" charset="2"/>
              </a:rPr>
              <a:t>final</a:t>
            </a:r>
            <a:r>
              <a:rPr lang="en-US" sz="2200">
                <a:sym typeface="Symbol" pitchFamily="18" charset="2"/>
              </a:rPr>
              <a:t> - E</a:t>
            </a:r>
            <a:r>
              <a:rPr lang="en-US" sz="2200" baseline="-25000">
                <a:sym typeface="Symbol" pitchFamily="18" charset="2"/>
              </a:rPr>
              <a:t>initial</a:t>
            </a:r>
            <a:endParaRPr lang="en-US" sz="220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endParaRPr lang="en-US" sz="2200"/>
          </a:p>
        </p:txBody>
      </p:sp>
      <p:pic>
        <p:nvPicPr>
          <p:cNvPr id="9220" name="Picture 4" descr="05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467100"/>
            <a:ext cx="76200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Relating Changes in Energy to Heat and 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Because energy can be exchanged by the transfer of both heat </a:t>
            </a:r>
            <a:r>
              <a:rPr lang="en-US" i="1"/>
              <a:t>and</a:t>
            </a:r>
            <a:r>
              <a:rPr lang="en-US"/>
              <a:t> work; the work done on or by the system must be considered also: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E = q + w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pitchFamily="18" charset="2"/>
              </a:rPr>
              <a:t>The sign of q and w are assigned by the direction of heat or work transfer:</a:t>
            </a:r>
          </a:p>
        </p:txBody>
      </p:sp>
      <p:pic>
        <p:nvPicPr>
          <p:cNvPr id="10245" name="Picture 5" descr="05_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0"/>
            <a:ext cx="762000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Relating Heat and Work Changes of Internal Energy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600"/>
              <a:t>Calculate the change in the internal energy of the system for a process in which the system absorbs 140 J of heat from the surroundings and does 85 J of work on the surroundings.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Endothermic vs Exothermic Processes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only the transfer of heat is considered during the course of a chemical reaction, then chemical reactions can be classified as either endothermic or exothermic</a:t>
            </a:r>
          </a:p>
          <a:p>
            <a:pPr lvl="1">
              <a:lnSpc>
                <a:spcPct val="90000"/>
              </a:lnSpc>
            </a:pPr>
            <a:r>
              <a:rPr lang="en-US"/>
              <a:t>Endothermic—heat absorbed by the system</a:t>
            </a:r>
          </a:p>
          <a:p>
            <a:pPr lvl="1">
              <a:lnSpc>
                <a:spcPct val="90000"/>
              </a:lnSpc>
            </a:pPr>
            <a:r>
              <a:rPr lang="en-US"/>
              <a:t>Exothermic—heat released to the system</a:t>
            </a:r>
          </a:p>
        </p:txBody>
      </p:sp>
      <p:pic>
        <p:nvPicPr>
          <p:cNvPr id="13316" name="Picture 4" descr="05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218916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Work Done as a Result of a Chemical </a:t>
            </a:r>
            <a:r>
              <a:rPr lang="en-US" sz="3200" dirty="0" smtClean="0"/>
              <a:t>Reaction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3025" cy="914400"/>
          </a:xfrm>
        </p:spPr>
        <p:txBody>
          <a:bodyPr/>
          <a:lstStyle/>
          <a:p>
            <a:r>
              <a:rPr lang="en-US" sz="2400" dirty="0"/>
              <a:t>Examine the following chemical reaction: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Zn(</a:t>
            </a:r>
            <a:r>
              <a:rPr lang="en-US" sz="2400" i="1" dirty="0"/>
              <a:t>s</a:t>
            </a:r>
            <a:r>
              <a:rPr lang="en-US" sz="2400" dirty="0"/>
              <a:t>) + 2H</a:t>
            </a:r>
            <a:r>
              <a:rPr lang="en-US" sz="2400" baseline="30000" dirty="0"/>
              <a:t>+</a:t>
            </a:r>
            <a:r>
              <a:rPr lang="en-US" sz="2400" dirty="0"/>
              <a:t>(</a:t>
            </a:r>
            <a:r>
              <a:rPr lang="en-US" sz="2400" i="1" dirty="0" err="1"/>
              <a:t>aq</a:t>
            </a:r>
            <a:r>
              <a:rPr lang="en-US" sz="2400" dirty="0"/>
              <a:t>)  </a:t>
            </a:r>
            <a:r>
              <a:rPr lang="en-US" sz="2400" dirty="0">
                <a:cs typeface="Arial" charset="0"/>
              </a:rPr>
              <a:t>→  Zn</a:t>
            </a:r>
            <a:r>
              <a:rPr lang="en-US" sz="2400" baseline="30000" dirty="0">
                <a:cs typeface="Arial" charset="0"/>
              </a:rPr>
              <a:t>2+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i="1" dirty="0" err="1">
                <a:cs typeface="Arial" charset="0"/>
              </a:rPr>
              <a:t>aq</a:t>
            </a:r>
            <a:r>
              <a:rPr lang="en-US" sz="2400" dirty="0">
                <a:cs typeface="Arial" charset="0"/>
              </a:rPr>
              <a:t>) + H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i="1" dirty="0">
                <a:cs typeface="Arial" charset="0"/>
              </a:rPr>
              <a:t>g</a:t>
            </a:r>
            <a:r>
              <a:rPr lang="en-US" sz="2400" dirty="0">
                <a:cs typeface="Arial" charset="0"/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en-US" sz="2400" dirty="0">
              <a:cs typeface="Arial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838200" y="4953000"/>
            <a:ext cx="7693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</a:rPr>
              <a:t>w = -P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US" sz="2000" dirty="0">
                <a:solidFill>
                  <a:srgbClr val="FF0000"/>
                </a:solidFill>
              </a:rPr>
              <a:t>V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/>
              <a:t>If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V is positive (increases) work is done </a:t>
            </a:r>
            <a:r>
              <a:rPr lang="en-US" sz="2000" i="1" dirty="0"/>
              <a:t>by</a:t>
            </a:r>
            <a:r>
              <a:rPr lang="en-US" sz="2000" dirty="0"/>
              <a:t> the system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/>
              <a:t>If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V is negative (decreases) work is done </a:t>
            </a:r>
            <a:r>
              <a:rPr lang="en-US" sz="2000" i="1" dirty="0"/>
              <a:t>on</a:t>
            </a:r>
            <a:r>
              <a:rPr lang="en-US" sz="2000" dirty="0"/>
              <a:t> the system</a:t>
            </a:r>
          </a:p>
        </p:txBody>
      </p:sp>
      <p:pic>
        <p:nvPicPr>
          <p:cNvPr id="7177" name="Picture 9" descr="05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3944938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162</TotalTime>
  <Words>896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Edge</vt:lpstr>
      <vt:lpstr>iRespondQuestionMaster</vt:lpstr>
      <vt:lpstr>iRespondGraphMaster</vt:lpstr>
      <vt:lpstr>Equation</vt:lpstr>
      <vt:lpstr>Chemical Energy</vt:lpstr>
      <vt:lpstr>The Nature of Energy</vt:lpstr>
      <vt:lpstr>System vs. Surroundings</vt:lpstr>
      <vt:lpstr>Transferring Energy</vt:lpstr>
      <vt:lpstr>Internal Energy and the Sign of E</vt:lpstr>
      <vt:lpstr>Relating Changes in Energy to Heat and Work</vt:lpstr>
      <vt:lpstr>Relating Heat and Work Changes of Internal Energy</vt:lpstr>
      <vt:lpstr>Endothermic vs Exothermic Processes</vt:lpstr>
      <vt:lpstr>Work Done as a Result of a Chemical Reaction</vt:lpstr>
      <vt:lpstr>Enthalpy</vt:lpstr>
      <vt:lpstr>Determing the Sign of H</vt:lpstr>
      <vt:lpstr>Example</vt:lpstr>
      <vt:lpstr>Relating H to Quantities of Reactants and Products</vt:lpstr>
      <vt:lpstr>Relating H to Quantities of Reactants and Products (cont.)</vt:lpstr>
      <vt:lpstr>Calorimetry </vt:lpstr>
      <vt:lpstr>Heat Capacity and Specific Heat</vt:lpstr>
      <vt:lpstr>Relating Heat, Temperature Change, and Heat Capacity</vt:lpstr>
      <vt:lpstr>Constant Pressure Calorimetry</vt:lpstr>
      <vt:lpstr>Hess’s Law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Cobb County School District</dc:creator>
  <cp:lastModifiedBy>John Cody</cp:lastModifiedBy>
  <cp:revision>11</cp:revision>
  <dcterms:created xsi:type="dcterms:W3CDTF">2009-04-23T19:18:05Z</dcterms:created>
  <dcterms:modified xsi:type="dcterms:W3CDTF">2014-11-03T16:28:05Z</dcterms:modified>
</cp:coreProperties>
</file>