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  <p:sldMasterId id="2147483675" r:id="rId3"/>
  </p:sldMasterIdLst>
  <p:sldIdLst>
    <p:sldId id="256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58A4F3-01E7-4FBB-AAAF-EAD3EE6C6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FACDA6-C1C0-4E05-9BCD-EDFEEBB49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9BCA0-A079-4FF9-9051-77114F79E0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BC1709-F152-4B84-BF86-43E5D0FB52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AB03C0-DDBB-4800-AAEC-E5CD09B723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B906EA-75FF-41E8-B00B-146DDDA54D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A9C025-94AC-4F4D-ADFA-74EDFD6A9E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835C9C-6E6A-4F39-B9CF-85D9AB316C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837781-9BE6-4703-BC4A-5F6B3145C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46CEE0-5F84-4089-A164-EFB9A0FC3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BBE13-B89E-4A30-91CA-B25FD8547A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AB03C0-DDBB-4800-AAEC-E5CD09B723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B477B9-B101-4D99-8B6E-2E6EC1CD27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FACDA6-C1C0-4E05-9BCD-EDFEEBB49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C9BCA0-A079-4FF9-9051-77114F79E0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BC1709-F152-4B84-BF86-43E5D0FB52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AB03C0-DDBB-4800-AAEC-E5CD09B723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B906EA-75FF-41E8-B00B-146DDDA54D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A9C025-94AC-4F4D-ADFA-74EDFD6A9E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835C9C-6E6A-4F39-B9CF-85D9AB316C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837781-9BE6-4703-BC4A-5F6B3145C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46CEE0-5F84-4089-A164-EFB9A0FC3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906EA-75FF-41E8-B00B-146DDDA54D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BBE13-B89E-4A30-91CA-B25FD8547A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B477B9-B101-4D99-8B6E-2E6EC1CD27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FACDA6-C1C0-4E05-9BCD-EDFEEBB49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C9BCA0-A079-4FF9-9051-77114F79E0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BC1709-F152-4B84-BF86-43E5D0FB52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A9C025-94AC-4F4D-ADFA-74EDFD6A9E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835C9C-6E6A-4F39-B9CF-85D9AB316C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837781-9BE6-4703-BC4A-5F6B3145C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46CEE0-5F84-4089-A164-EFB9A0FC3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BBE13-B89E-4A30-91CA-B25FD8547A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B477B9-B101-4D99-8B6E-2E6EC1CD27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9347782-4178-42F8-A79F-374BB429D21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lang="en-US" sz="4400" b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A.) Response A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B.) Response B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C.) Response C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D.) Response D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E.) Response E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rPr>
              <a:t>Percent Complete 100%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rPr>
              <a:t>00:30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aramond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iRespond Graph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409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67%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33%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100%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100%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67%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409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A*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B*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C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D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aramond" pitchFamily="18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Atoms and Moles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Mass of a Mole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mole of one element has a different mass than a mole of another element because the atoms of different elements have different masses</a:t>
            </a:r>
          </a:p>
          <a:p>
            <a:r>
              <a:rPr lang="en-US" dirty="0"/>
              <a:t>The mass of 1 mole of any element is known as </a:t>
            </a:r>
            <a:r>
              <a:rPr lang="en-US" dirty="0">
                <a:solidFill>
                  <a:srgbClr val="FF0000"/>
                </a:solidFill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How many grams of Si are in 42.6 mol of Si?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1196.5 g of 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How many grams of Co are in 3.45 moles of Co?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203.3 grams of 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Converting from Mass to Number of Atoms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converting from mass to the number of atoms, it is a two step process</a:t>
            </a:r>
          </a:p>
          <a:p>
            <a:r>
              <a:rPr lang="en-US"/>
              <a:t>We must first convert to moles and then convert from moles to # of atoms using Avogadro’s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How many atoms of Li are in 55.2 g of Li?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4.79 x 10</a:t>
            </a:r>
            <a:r>
              <a:rPr lang="en-US" baseline="30000"/>
              <a:t>25</a:t>
            </a:r>
            <a:r>
              <a:rPr lang="en-US"/>
              <a:t> atoms of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How many atoms of Pb are in 0.230 g of Pb?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6.68 x 10</a:t>
            </a:r>
            <a:r>
              <a:rPr lang="en-US" baseline="30000"/>
              <a:t>20</a:t>
            </a:r>
            <a:r>
              <a:rPr lang="en-US"/>
              <a:t> atoms of Pb.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by Weighing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80325" cy="1566863"/>
          </a:xfrm>
        </p:spPr>
        <p:txBody>
          <a:bodyPr/>
          <a:lstStyle/>
          <a:p>
            <a:r>
              <a:rPr lang="en-US" sz="3600"/>
              <a:t>Let's assume that we have 10 jelly beans with the following masses:</a:t>
            </a:r>
          </a:p>
          <a:p>
            <a:pPr>
              <a:buFont typeface="Wingdings" pitchFamily="2" charset="2"/>
              <a:buNone/>
            </a:pPr>
            <a:endParaRPr lang="en-US" sz="3600"/>
          </a:p>
        </p:txBody>
      </p:sp>
      <p:graphicFrame>
        <p:nvGraphicFramePr>
          <p:cNvPr id="26693" name="Group 69"/>
          <p:cNvGraphicFramePr>
            <a:graphicFrameLocks noGrp="1"/>
          </p:cNvGraphicFramePr>
          <p:nvPr>
            <p:ph sz="half" idx="2"/>
          </p:nvPr>
        </p:nvGraphicFramePr>
        <p:xfrm>
          <a:off x="366713" y="3386138"/>
          <a:ext cx="8320087" cy="1481455"/>
        </p:xfrm>
        <a:graphic>
          <a:graphicData uri="http://schemas.openxmlformats.org/drawingml/2006/table">
            <a:tbl>
              <a:tblPr/>
              <a:tblGrid>
                <a:gridCol w="1433512"/>
                <a:gridCol w="623888"/>
                <a:gridCol w="609600"/>
                <a:gridCol w="666750"/>
                <a:gridCol w="682625"/>
                <a:gridCol w="623887"/>
                <a:gridCol w="655638"/>
                <a:gridCol w="755650"/>
                <a:gridCol w="755650"/>
                <a:gridCol w="757237"/>
                <a:gridCol w="75565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Mass (g)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by Weighing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knowing the average mass of all the jelly beans, we don't have to count them out anymore</a:t>
            </a:r>
          </a:p>
          <a:p>
            <a:endParaRPr lang="en-US"/>
          </a:p>
          <a:p>
            <a:r>
              <a:rPr lang="en-US"/>
              <a:t>We can count out the jelly beans just by weighing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Measuring Matter</a:t>
            </a:r>
            <a:br>
              <a:rPr lang="en-US" sz="4000"/>
            </a:b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Chemists require a convenient method for counting accurately the number of </a:t>
            </a:r>
            <a:r>
              <a:rPr lang="en-US" dirty="0" smtClean="0">
                <a:solidFill>
                  <a:srgbClr val="FF0000"/>
                </a:solidFill>
              </a:rPr>
              <a:t>formula units</a:t>
            </a:r>
            <a:r>
              <a:rPr lang="en-US" dirty="0" smtClean="0"/>
              <a:t> </a:t>
            </a:r>
            <a:r>
              <a:rPr lang="en-US" dirty="0"/>
              <a:t>in a substance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mole</a:t>
            </a:r>
            <a:r>
              <a:rPr lang="en-US" dirty="0"/>
              <a:t> is the SI unit for the amount of a substance</a:t>
            </a:r>
          </a:p>
          <a:p>
            <a:r>
              <a:rPr lang="en-US" dirty="0"/>
              <a:t>There are approximately 6.022 x 10</a:t>
            </a: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en-US" dirty="0" smtClean="0"/>
              <a:t>formula units </a:t>
            </a:r>
            <a:r>
              <a:rPr lang="en-US" dirty="0"/>
              <a:t>in 1 mole of any substance or element</a:t>
            </a:r>
          </a:p>
          <a:p>
            <a:pPr lvl="1"/>
            <a:r>
              <a:rPr lang="en-US" dirty="0"/>
              <a:t>This number is known as </a:t>
            </a:r>
            <a:r>
              <a:rPr lang="en-US" dirty="0">
                <a:solidFill>
                  <a:srgbClr val="FF0000"/>
                </a:solidFill>
              </a:rPr>
              <a:t>Avogadro’s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Coverting Moles to Particles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We can use Avogadro’s number as a </a:t>
            </a:r>
            <a:r>
              <a:rPr lang="en-US" sz="3200" dirty="0">
                <a:solidFill>
                  <a:srgbClr val="FF0000"/>
                </a:solidFill>
              </a:rPr>
              <a:t>conversion factor </a:t>
            </a:r>
            <a:r>
              <a:rPr lang="en-US" sz="3200" dirty="0"/>
              <a:t>to convert moles to </a:t>
            </a:r>
            <a:r>
              <a:rPr lang="en-US" sz="3200" dirty="0" smtClean="0"/>
              <a:t>formula units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Ex:  How many atoms are in 2.50 moles of Zn</a:t>
            </a:r>
            <a:r>
              <a:rPr lang="en-US" sz="2400" dirty="0"/>
              <a:t>?</a:t>
            </a:r>
          </a:p>
        </p:txBody>
      </p:sp>
      <p:pic>
        <p:nvPicPr>
          <p:cNvPr id="8197" name="Picture 5" descr="zi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650" y="2084388"/>
            <a:ext cx="4097338" cy="4097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How many </a:t>
            </a:r>
            <a:r>
              <a:rPr lang="en-US" dirty="0" smtClean="0"/>
              <a:t>formula units </a:t>
            </a:r>
            <a:r>
              <a:rPr lang="en-US" dirty="0"/>
              <a:t>of AgNO</a:t>
            </a:r>
            <a:r>
              <a:rPr lang="en-US" baseline="-25000" dirty="0"/>
              <a:t>3</a:t>
            </a:r>
            <a:r>
              <a:rPr lang="en-US" dirty="0"/>
              <a:t> (silver nitrate) are in 3.25 </a:t>
            </a:r>
            <a:r>
              <a:rPr lang="en-US" dirty="0" err="1"/>
              <a:t>mol</a:t>
            </a:r>
            <a:r>
              <a:rPr lang="en-US" dirty="0"/>
              <a:t> of AgNO</a:t>
            </a:r>
            <a:r>
              <a:rPr lang="en-US" baseline="-25000" dirty="0"/>
              <a:t>3</a:t>
            </a:r>
            <a:r>
              <a:rPr lang="en-US" dirty="0"/>
              <a:t>?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1.96 x 10</a:t>
            </a:r>
            <a:r>
              <a:rPr lang="en-US" baseline="30000" dirty="0"/>
              <a:t>24</a:t>
            </a:r>
            <a:r>
              <a:rPr lang="en-US" dirty="0"/>
              <a:t> </a:t>
            </a:r>
            <a:r>
              <a:rPr lang="en-US" dirty="0" smtClean="0"/>
              <a:t>formula units </a:t>
            </a:r>
            <a:r>
              <a:rPr lang="en-US" dirty="0"/>
              <a:t>of AgNO</a:t>
            </a:r>
            <a:r>
              <a:rPr lang="en-US" baseline="-25000" dirty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How many moles of Zn are in 4.50 x 10</a:t>
            </a:r>
            <a:r>
              <a:rPr lang="en-US" baseline="30000"/>
              <a:t>24</a:t>
            </a:r>
            <a:r>
              <a:rPr lang="en-US"/>
              <a:t> atoms of zinc?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7.47 moles of Zn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How many moles of Al are in 5.75 x 10</a:t>
            </a:r>
            <a:r>
              <a:rPr lang="en-US" baseline="30000"/>
              <a:t>24</a:t>
            </a:r>
            <a:r>
              <a:rPr lang="en-US"/>
              <a:t> atoms of Al?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9.55 mol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Mass and the Mole</a:t>
            </a:r>
            <a:br>
              <a:rPr lang="en-US" sz="4000"/>
            </a:br>
            <a:r>
              <a:rPr lang="en-US" sz="4000"/>
              <a:t>Section 11.2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76350"/>
          </a:xfrm>
        </p:spPr>
        <p:txBody>
          <a:bodyPr/>
          <a:lstStyle/>
          <a:p>
            <a:r>
              <a:rPr lang="en-US"/>
              <a:t>Which has more mass:  a dozen limes or a dozen eggs?</a:t>
            </a:r>
          </a:p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55625" y="5237163"/>
            <a:ext cx="8229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Answer:  It depends on the mass of a lime and the mass of an egg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55</TotalTime>
  <Words>419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Stream</vt:lpstr>
      <vt:lpstr>iRespondQuestionMaster</vt:lpstr>
      <vt:lpstr>iRespondGraphMaster</vt:lpstr>
      <vt:lpstr>Atoms and Moles</vt:lpstr>
      <vt:lpstr>Counting by Weighing</vt:lpstr>
      <vt:lpstr>Counting by Weighing</vt:lpstr>
      <vt:lpstr>Measuring Matter </vt:lpstr>
      <vt:lpstr>Coverting Moles to Particles</vt:lpstr>
      <vt:lpstr>Sample Problem</vt:lpstr>
      <vt:lpstr>Sample Problem</vt:lpstr>
      <vt:lpstr>Sample Problem</vt:lpstr>
      <vt:lpstr>Mass and the Mole Section 11.2</vt:lpstr>
      <vt:lpstr>The Mass of a Mole</vt:lpstr>
      <vt:lpstr>Sample Problem</vt:lpstr>
      <vt:lpstr>Sample Problem</vt:lpstr>
      <vt:lpstr>Converting from Mass to Number of Atoms</vt:lpstr>
      <vt:lpstr>Sample Problem</vt:lpstr>
      <vt:lpstr>Sample Problem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The Mole</dc:title>
  <dc:creator>John Cody</dc:creator>
  <cp:lastModifiedBy>John Cody</cp:lastModifiedBy>
  <cp:revision>7</cp:revision>
  <dcterms:created xsi:type="dcterms:W3CDTF">2007-10-21T18:36:45Z</dcterms:created>
  <dcterms:modified xsi:type="dcterms:W3CDTF">2013-03-01T16:31:08Z</dcterms:modified>
</cp:coreProperties>
</file>