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8" r:id="rId3"/>
  </p:sldMasterIdLst>
  <p:sldIdLst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A609-0366-43E5-93FC-F196BB824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6346-3158-43FF-BE70-C25B78E31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9EE4-16C0-4888-BE08-2C860193B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EB0C-9F46-4F39-80FD-24847BBFD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2C46-CD7B-4BEA-ADA6-7EC50483C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9372-C76F-48EF-8E5E-354C4F040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E0E0-9D41-46E1-A1E0-9EB489B63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E4B0-F3D9-4FCF-A429-F7C4544E0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5EF2-8978-446D-978B-C31D76AFA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75AE-04CB-47DE-A7D0-5037460F3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E2A6-14B8-4A51-AC8B-907B54200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6E4F-6F72-425A-AABA-72944CB6C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8DAA-5C57-448B-B1F6-C2CDA4FAD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8493-3699-47B5-8A8F-5006ACE6A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E0A8-0D91-461A-93F1-D0116BC6E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CE42-581A-45DA-9020-957690DF6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AF3E-6964-491C-B680-1424A32C4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8C8F9-4C38-40F5-8C6C-6BF9C2241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4818-76B6-425C-A087-6EF766E05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20AA-BB75-4F88-BACF-6D309C0CB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36D09-F8EA-4FAA-8CB6-3FBD784E8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6E2C-E88A-498F-98FA-08CC9EF59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E0FE-D19B-4F1B-86DD-5A286EE4E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CBE0-F1F0-4737-A052-AA940C8EF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336E-07AA-40C1-B314-7237E7944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AECC-E687-4A0A-B468-CB483808F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406F-D00B-4F60-9043-070C138BF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EB222-E684-4C2E-BEB0-324BF830D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B111-6B04-400A-93F5-DEF5306C2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5CF8-2272-499E-8910-5AA62EA7B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8344-9473-449F-975B-51680E1C8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8F8C-2D3E-4018-B134-CF65F4906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776F-E577-4DEE-B4C1-699DE1AB4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436E-4F90-4854-8D40-364AC6170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CB8AD1D-838A-4CE8-B325-86BD4C7DF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iRespond Question Master</a:t>
            </a:r>
          </a:p>
        </p:txBody>
      </p:sp>
      <p:sp>
        <p:nvSpPr>
          <p:cNvPr id="2053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A.) Response A</a:t>
            </a:r>
          </a:p>
        </p:txBody>
      </p:sp>
      <p:sp>
        <p:nvSpPr>
          <p:cNvPr id="2054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B.) Response B</a:t>
            </a:r>
          </a:p>
        </p:txBody>
      </p:sp>
      <p:sp>
        <p:nvSpPr>
          <p:cNvPr id="2055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C.) Response C</a:t>
            </a:r>
          </a:p>
        </p:txBody>
      </p:sp>
      <p:sp>
        <p:nvSpPr>
          <p:cNvPr id="2056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D.) Response D</a:t>
            </a:r>
          </a:p>
        </p:txBody>
      </p:sp>
      <p:sp>
        <p:nvSpPr>
          <p:cNvPr id="2057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E.) Response E</a:t>
            </a: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Aqueous Reactions and Solution Stoichiometry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Metathesis Reactions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3944"/>
            <a:ext cx="8229600" cy="465137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dirty="0" smtClean="0"/>
              <a:t>A metathesis reaction involves the exchange of </a:t>
            </a:r>
            <a:r>
              <a:rPr lang="en-US" dirty="0" err="1" smtClean="0"/>
              <a:t>cations</a:t>
            </a:r>
            <a:r>
              <a:rPr lang="en-US" dirty="0" smtClean="0"/>
              <a:t> and anions to form new compounds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dirty="0" smtClean="0"/>
              <a:t>Guidelines for writing and balancing metathesis reactions: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Use the chemical formulas of the reactants to determine the ions that are present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Write the chemical formulas of the products by placing the </a:t>
            </a:r>
            <a:r>
              <a:rPr lang="en-US" dirty="0" err="1" smtClean="0"/>
              <a:t>cation</a:t>
            </a:r>
            <a:r>
              <a:rPr lang="en-US" dirty="0" smtClean="0"/>
              <a:t> of one reactant with the anion of the other</a:t>
            </a:r>
          </a:p>
          <a:p>
            <a:pPr marL="839788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Balance the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Predicting Metathesis Reactions Using Solubility Rules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200" smtClean="0"/>
              <a:t>Predict whether an insoluble product forms via reaction between the following pairs of compounds by using the solubility rules from Table 4.1.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  Pb(NO</a:t>
            </a:r>
            <a:r>
              <a:rPr lang="en-US" sz="2200" baseline="-25000" smtClean="0"/>
              <a:t>3</a:t>
            </a:r>
            <a:r>
              <a:rPr lang="en-US" sz="2200" smtClean="0"/>
              <a:t>)</a:t>
            </a:r>
            <a:r>
              <a:rPr lang="en-US" sz="2200" baseline="-25000" smtClean="0"/>
              <a:t>2</a:t>
            </a:r>
            <a:r>
              <a:rPr lang="en-US" sz="2200" smtClean="0"/>
              <a:t> and sodium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carbonate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  ammonium bromide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and cobalt (II) sulfate</a:t>
            </a:r>
          </a:p>
          <a:p>
            <a:pPr marL="0" indent="0" eaLnBrk="1" hangingPunct="1"/>
            <a:r>
              <a:rPr lang="en-US" sz="2200" smtClean="0"/>
              <a:t>   potassium hydroxide and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200" smtClean="0"/>
              <a:t>     copper (II) chloride</a:t>
            </a:r>
          </a:p>
          <a:p>
            <a:pPr marL="0" indent="0" eaLnBrk="1" hangingPunct="1"/>
            <a:endParaRPr lang="en-US" sz="2200" smtClean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See Sample Exercise 4.3 (Pg. 126)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ionic equations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Writing </a:t>
            </a:r>
            <a:r>
              <a:rPr lang="en-US" dirty="0" smtClean="0">
                <a:solidFill>
                  <a:srgbClr val="FF0000"/>
                </a:solidFill>
              </a:rPr>
              <a:t>net ionic equations </a:t>
            </a:r>
            <a:r>
              <a:rPr lang="en-US" dirty="0" smtClean="0"/>
              <a:t>involves determining what ions take part in a metathesis reaction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order to determine a net ionic equation a </a:t>
            </a:r>
            <a:r>
              <a:rPr lang="en-US" dirty="0" smtClean="0">
                <a:solidFill>
                  <a:srgbClr val="FF0000"/>
                </a:solidFill>
              </a:rPr>
              <a:t>total ionic equation </a:t>
            </a:r>
            <a:r>
              <a:rPr lang="en-US" dirty="0" smtClean="0"/>
              <a:t>must first be written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Steps to Writing Net Ionic Equations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Write the products of the metathesis reaction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Break each soluble reactant or product into its constituent ions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Cross ions that appear on both sides of the equation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smtClean="0"/>
              <a:t>The remainder of the species constitutes the net ionic equation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419600"/>
            <a:ext cx="8305800" cy="1522413"/>
          </a:xfrm>
        </p:spPr>
        <p:txBody>
          <a:bodyPr/>
          <a:lstStyle/>
          <a:p>
            <a:pPr eaLnBrk="1" hangingPunct="1"/>
            <a:r>
              <a:rPr lang="en-US" sz="2500" smtClean="0"/>
              <a:t>sodium nitrate is mixed with potassium chloride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827213"/>
            <a:ext cx="8305800" cy="1525587"/>
          </a:xfrm>
        </p:spPr>
        <p:txBody>
          <a:bodyPr/>
          <a:lstStyle/>
          <a:p>
            <a:pPr eaLnBrk="1" hangingPunct="1"/>
            <a:r>
              <a:rPr lang="en-US" sz="2500" smtClean="0"/>
              <a:t>lead (II) nitrate reacts with potassium iodide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Spectator 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151" y="1494701"/>
            <a:ext cx="8229600" cy="41148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Those ions that do not take place in the reaction are known as spectator ions</a:t>
            </a:r>
          </a:p>
          <a:p>
            <a:pPr lvl="1" eaLnBrk="1" hangingPunct="1"/>
            <a:r>
              <a:rPr lang="en-US" sz="2100" dirty="0" smtClean="0"/>
              <a:t>Appear (</a:t>
            </a:r>
            <a:r>
              <a:rPr lang="en-US" sz="2100" i="1" dirty="0" smtClean="0"/>
              <a:t>in the same physical state</a:t>
            </a:r>
            <a:r>
              <a:rPr lang="en-US" sz="2100" dirty="0" smtClean="0"/>
              <a:t>) on both sides of the reaction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21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100" dirty="0" smtClean="0"/>
              <a:t>Pb</a:t>
            </a:r>
            <a:r>
              <a:rPr lang="en-US" sz="2100" baseline="30000" dirty="0" smtClean="0"/>
              <a:t>+2</a:t>
            </a:r>
            <a:r>
              <a:rPr lang="en-US" sz="2100" dirty="0" smtClean="0"/>
              <a:t>(</a:t>
            </a:r>
            <a:r>
              <a:rPr lang="en-US" sz="2100" i="1" dirty="0" err="1" smtClean="0"/>
              <a:t>aq</a:t>
            </a:r>
            <a:r>
              <a:rPr lang="en-US" sz="2100" dirty="0" smtClean="0"/>
              <a:t>) + </a:t>
            </a:r>
            <a:r>
              <a:rPr lang="en-US" sz="2100" dirty="0" smtClean="0">
                <a:solidFill>
                  <a:srgbClr val="0070C0"/>
                </a:solidFill>
              </a:rPr>
              <a:t>2NO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-</a:t>
            </a:r>
            <a:r>
              <a:rPr lang="en-US" sz="2100" dirty="0" smtClean="0">
                <a:solidFill>
                  <a:srgbClr val="0070C0"/>
                </a:solidFill>
              </a:rPr>
              <a:t>(</a:t>
            </a:r>
            <a:r>
              <a:rPr lang="en-US" sz="2100" i="1" dirty="0" err="1" smtClean="0">
                <a:solidFill>
                  <a:srgbClr val="0070C0"/>
                </a:solidFill>
              </a:rPr>
              <a:t>aq</a:t>
            </a:r>
            <a:r>
              <a:rPr lang="en-US" sz="2100" dirty="0" smtClean="0">
                <a:solidFill>
                  <a:srgbClr val="0070C0"/>
                </a:solidFill>
              </a:rPr>
              <a:t>) + 2K</a:t>
            </a:r>
            <a:r>
              <a:rPr lang="en-US" sz="2100" baseline="30000" dirty="0" smtClean="0">
                <a:solidFill>
                  <a:srgbClr val="0070C0"/>
                </a:solidFill>
              </a:rPr>
              <a:t>+</a:t>
            </a:r>
            <a:r>
              <a:rPr lang="en-US" sz="2100" dirty="0" smtClean="0">
                <a:solidFill>
                  <a:srgbClr val="0070C0"/>
                </a:solidFill>
              </a:rPr>
              <a:t>(</a:t>
            </a:r>
            <a:r>
              <a:rPr lang="en-US" sz="2100" i="1" dirty="0" err="1" smtClean="0">
                <a:solidFill>
                  <a:srgbClr val="0070C0"/>
                </a:solidFill>
              </a:rPr>
              <a:t>aq</a:t>
            </a:r>
            <a:r>
              <a:rPr lang="en-US" sz="2100" dirty="0" smtClean="0">
                <a:solidFill>
                  <a:srgbClr val="0070C0"/>
                </a:solidFill>
              </a:rPr>
              <a:t>) </a:t>
            </a:r>
            <a:r>
              <a:rPr lang="en-US" sz="2100" dirty="0" smtClean="0"/>
              <a:t>+ 2I</a:t>
            </a:r>
            <a:r>
              <a:rPr lang="en-US" sz="2100" baseline="30000" dirty="0" smtClean="0"/>
              <a:t>-</a:t>
            </a:r>
            <a:r>
              <a:rPr lang="en-US" sz="2100" dirty="0" smtClean="0"/>
              <a:t>(</a:t>
            </a:r>
            <a:r>
              <a:rPr lang="en-US" sz="2100" i="1" dirty="0" err="1" smtClean="0"/>
              <a:t>aq</a:t>
            </a:r>
            <a:r>
              <a:rPr lang="en-US" sz="2100" dirty="0" smtClean="0"/>
              <a:t>) </a:t>
            </a:r>
            <a:r>
              <a:rPr lang="en-US" sz="2100" dirty="0" smtClean="0">
                <a:sym typeface="Wingdings" pitchFamily="2" charset="2"/>
              </a:rPr>
              <a:t>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100" dirty="0" smtClean="0"/>
              <a:t>PbI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(</a:t>
            </a:r>
            <a:r>
              <a:rPr lang="en-US" sz="2100" i="1" dirty="0" smtClean="0"/>
              <a:t>s</a:t>
            </a:r>
            <a:r>
              <a:rPr lang="en-US" sz="2100" dirty="0" smtClean="0"/>
              <a:t>) + </a:t>
            </a:r>
            <a:r>
              <a:rPr lang="en-US" sz="2100" dirty="0" smtClean="0">
                <a:solidFill>
                  <a:srgbClr val="0070C0"/>
                </a:solidFill>
              </a:rPr>
              <a:t>2K</a:t>
            </a:r>
            <a:r>
              <a:rPr lang="en-US" sz="2100" baseline="30000" dirty="0" smtClean="0">
                <a:solidFill>
                  <a:srgbClr val="0070C0"/>
                </a:solidFill>
              </a:rPr>
              <a:t>+</a:t>
            </a:r>
            <a:r>
              <a:rPr lang="en-US" sz="2100" dirty="0" smtClean="0">
                <a:solidFill>
                  <a:srgbClr val="0070C0"/>
                </a:solidFill>
              </a:rPr>
              <a:t>(</a:t>
            </a:r>
            <a:r>
              <a:rPr lang="en-US" sz="2100" i="1" dirty="0" err="1" smtClean="0">
                <a:solidFill>
                  <a:srgbClr val="0070C0"/>
                </a:solidFill>
              </a:rPr>
              <a:t>aq</a:t>
            </a:r>
            <a:r>
              <a:rPr lang="en-US" sz="2100" dirty="0" smtClean="0">
                <a:solidFill>
                  <a:srgbClr val="0070C0"/>
                </a:solidFill>
              </a:rPr>
              <a:t>) + 2NO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-</a:t>
            </a:r>
            <a:r>
              <a:rPr lang="en-US" sz="2100" dirty="0" smtClean="0">
                <a:solidFill>
                  <a:srgbClr val="0070C0"/>
                </a:solidFill>
              </a:rPr>
              <a:t>(</a:t>
            </a:r>
            <a:r>
              <a:rPr lang="en-US" sz="2100" i="1" dirty="0" err="1" smtClean="0">
                <a:solidFill>
                  <a:srgbClr val="0070C0"/>
                </a:solidFill>
              </a:rPr>
              <a:t>aq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</a:p>
          <a:p>
            <a:pPr lvl="1" algn="ctr" eaLnBrk="1" hangingPunct="1">
              <a:buFont typeface="Wingdings" pitchFamily="2" charset="2"/>
              <a:buNone/>
            </a:pPr>
            <a:endParaRPr lang="en-US" sz="2100" dirty="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2100" dirty="0" smtClean="0"/>
              <a:t>Pb</a:t>
            </a:r>
            <a:r>
              <a:rPr lang="en-US" sz="2100" baseline="30000" dirty="0" smtClean="0"/>
              <a:t>+2</a:t>
            </a:r>
            <a:r>
              <a:rPr lang="en-US" sz="2100" dirty="0" smtClean="0"/>
              <a:t>(</a:t>
            </a:r>
            <a:r>
              <a:rPr lang="en-US" sz="2100" i="1" dirty="0" err="1" smtClean="0"/>
              <a:t>aq</a:t>
            </a:r>
            <a:r>
              <a:rPr lang="en-US" sz="2100" dirty="0" smtClean="0"/>
              <a:t>) + 2I</a:t>
            </a:r>
            <a:r>
              <a:rPr lang="en-US" sz="2100" baseline="30000" dirty="0" smtClean="0"/>
              <a:t>-</a:t>
            </a:r>
            <a:r>
              <a:rPr lang="en-US" sz="2100" dirty="0" smtClean="0"/>
              <a:t>(</a:t>
            </a:r>
            <a:r>
              <a:rPr lang="en-US" sz="2100" i="1" dirty="0" err="1" smtClean="0"/>
              <a:t>aq</a:t>
            </a:r>
            <a:r>
              <a:rPr lang="en-US" sz="2100" dirty="0" smtClean="0"/>
              <a:t>) </a:t>
            </a:r>
            <a:r>
              <a:rPr lang="en-US" sz="2100" dirty="0" smtClean="0">
                <a:sym typeface="Wingdings" pitchFamily="2" charset="2"/>
              </a:rPr>
              <a:t> </a:t>
            </a:r>
            <a:r>
              <a:rPr lang="en-US" sz="2100" dirty="0" smtClean="0"/>
              <a:t>PbI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(</a:t>
            </a:r>
            <a:r>
              <a:rPr lang="en-US" sz="2100" i="1" dirty="0" smtClean="0"/>
              <a:t>s</a:t>
            </a:r>
            <a:r>
              <a:rPr lang="en-US" sz="2100" dirty="0" smtClean="0"/>
              <a:t>)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Net Ionic Equation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Acid/Base Reactions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Acids</a:t>
            </a:r>
            <a:r>
              <a:rPr lang="en-US" dirty="0" smtClean="0"/>
              <a:t> are compounds that, when placed in aqueous solution, produce H</a:t>
            </a:r>
            <a:r>
              <a:rPr lang="en-US" baseline="30000" dirty="0" smtClean="0"/>
              <a:t>+</a:t>
            </a:r>
            <a:r>
              <a:rPr lang="en-US" dirty="0" smtClean="0"/>
              <a:t> ions</a:t>
            </a:r>
          </a:p>
          <a:p>
            <a:pPr lvl="1" eaLnBrk="1" hangingPunct="1"/>
            <a:r>
              <a:rPr lang="en-US" dirty="0" smtClean="0"/>
              <a:t>Ex:  </a:t>
            </a:r>
            <a:r>
              <a:rPr lang="en-US" dirty="0" err="1" smtClean="0"/>
              <a:t>HCl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 +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Bases</a:t>
            </a:r>
            <a:r>
              <a:rPr lang="en-US" dirty="0" smtClean="0"/>
              <a:t> are compounds, that when place in aqueous solution, produce OH</a:t>
            </a:r>
            <a:r>
              <a:rPr lang="en-US" baseline="30000" dirty="0" smtClean="0"/>
              <a:t>-</a:t>
            </a:r>
            <a:r>
              <a:rPr lang="en-US" dirty="0" smtClean="0"/>
              <a:t> ions.</a:t>
            </a:r>
          </a:p>
          <a:p>
            <a:pPr lvl="1" eaLnBrk="1" hangingPunct="1"/>
            <a:r>
              <a:rPr lang="en-US" dirty="0" smtClean="0"/>
              <a:t>Ex:  </a:t>
            </a:r>
            <a:r>
              <a:rPr lang="en-US" dirty="0" err="1" smtClean="0"/>
              <a:t>NaOH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Na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 +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OH</a:t>
            </a:r>
            <a:r>
              <a:rPr lang="en-US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Neutralization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877" y="1827213"/>
            <a:ext cx="7848600" cy="2973387"/>
          </a:xfrm>
        </p:spPr>
        <p:txBody>
          <a:bodyPr/>
          <a:lstStyle/>
          <a:p>
            <a:pPr eaLnBrk="1" hangingPunct="1"/>
            <a:r>
              <a:rPr lang="en-US" dirty="0" smtClean="0"/>
              <a:t>A reaction between an acid and a base is referred to as a neutralization reaction</a:t>
            </a:r>
          </a:p>
          <a:p>
            <a:pPr lvl="1" eaLnBrk="1" hangingPunct="1"/>
            <a:r>
              <a:rPr lang="en-US" dirty="0" smtClean="0"/>
              <a:t>Always produces water (H</a:t>
            </a:r>
            <a:r>
              <a:rPr lang="en-US" baseline="-25000" dirty="0" smtClean="0"/>
              <a:t>2</a:t>
            </a:r>
            <a:r>
              <a:rPr lang="en-US" dirty="0" smtClean="0"/>
              <a:t>O) and a salt</a:t>
            </a:r>
          </a:p>
          <a:p>
            <a:pPr lvl="1" eaLnBrk="1" hangingPunct="1"/>
            <a:endParaRPr lang="en-US" dirty="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</a:t>
            </a:r>
            <a:r>
              <a:rPr lang="en-US" dirty="0" err="1" smtClean="0"/>
              <a:t>Cl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Na</a:t>
            </a:r>
            <a:r>
              <a:rPr lang="en-US" dirty="0" err="1" smtClean="0">
                <a:solidFill>
                  <a:srgbClr val="0070C0"/>
                </a:solidFill>
              </a:rPr>
              <a:t>OH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NaCl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 +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smtClean="0"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98464" y="4648200"/>
            <a:ext cx="95731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3300"/>
                </a:solidFill>
              </a:rPr>
              <a:t>“Salt”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622464" y="4648200"/>
            <a:ext cx="1138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3300"/>
                </a:solidFill>
              </a:rPr>
              <a:t>Water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620978" y="4648200"/>
            <a:ext cx="852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3300"/>
                </a:solidFill>
              </a:rPr>
              <a:t>Acid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297378" y="4648200"/>
            <a:ext cx="946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3300"/>
                </a:solidFill>
              </a:rPr>
              <a:t>Base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Ionic Equ. for Neutralization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699" y="1588220"/>
            <a:ext cx="8382000" cy="41148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H</a:t>
            </a:r>
            <a:r>
              <a:rPr lang="en-US" dirty="0" err="1" smtClean="0"/>
              <a:t>Cl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Na</a:t>
            </a:r>
            <a:r>
              <a:rPr lang="en-US" dirty="0" err="1" smtClean="0">
                <a:solidFill>
                  <a:srgbClr val="0070C0"/>
                </a:solidFill>
              </a:rPr>
              <a:t>OH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NaCl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 +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H</a:t>
            </a:r>
            <a:r>
              <a:rPr lang="en-US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smtClean="0"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9803" y="2438400"/>
            <a:ext cx="8048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3300"/>
                </a:solidFill>
              </a:rPr>
              <a:t>Salt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76203" y="2438400"/>
            <a:ext cx="11382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3300"/>
                </a:solidFill>
              </a:rPr>
              <a:t>Water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01879" y="2438400"/>
            <a:ext cx="852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3300"/>
                </a:solidFill>
              </a:rPr>
              <a:t>Acid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35479" y="2438400"/>
            <a:ext cx="946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solidFill>
                  <a:srgbClr val="FF3300"/>
                </a:solidFill>
              </a:rPr>
              <a:t>Base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" y="3581400"/>
            <a:ext cx="8991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dirty="0"/>
              <a:t>H</a:t>
            </a:r>
            <a:r>
              <a:rPr lang="en-US" sz="2500" baseline="30000" dirty="0"/>
              <a:t>+</a:t>
            </a:r>
            <a:r>
              <a:rPr lang="en-US" sz="2500" dirty="0"/>
              <a:t>(</a:t>
            </a:r>
            <a:r>
              <a:rPr lang="en-US" sz="2500" i="1" dirty="0" err="1"/>
              <a:t>aq</a:t>
            </a:r>
            <a:r>
              <a:rPr lang="en-US" sz="2500" dirty="0"/>
              <a:t>) + </a:t>
            </a:r>
            <a:r>
              <a:rPr lang="en-US" sz="2500" dirty="0" err="1">
                <a:solidFill>
                  <a:srgbClr val="0070C0"/>
                </a:solidFill>
              </a:rPr>
              <a:t>Cl</a:t>
            </a:r>
            <a:r>
              <a:rPr lang="en-US" sz="2500" baseline="30000" dirty="0">
                <a:solidFill>
                  <a:srgbClr val="0070C0"/>
                </a:solidFill>
              </a:rPr>
              <a:t>-</a:t>
            </a:r>
            <a:r>
              <a:rPr lang="en-US" sz="2500" dirty="0">
                <a:solidFill>
                  <a:srgbClr val="0070C0"/>
                </a:solidFill>
              </a:rPr>
              <a:t>(</a:t>
            </a:r>
            <a:r>
              <a:rPr lang="en-US" sz="2500" i="1" dirty="0" err="1">
                <a:solidFill>
                  <a:srgbClr val="0070C0"/>
                </a:solidFill>
              </a:rPr>
              <a:t>aq</a:t>
            </a:r>
            <a:r>
              <a:rPr lang="en-US" sz="2500" dirty="0">
                <a:solidFill>
                  <a:srgbClr val="0070C0"/>
                </a:solidFill>
              </a:rPr>
              <a:t>) + Na</a:t>
            </a:r>
            <a:r>
              <a:rPr lang="en-US" sz="2500" baseline="30000" dirty="0">
                <a:solidFill>
                  <a:srgbClr val="0070C0"/>
                </a:solidFill>
              </a:rPr>
              <a:t>+</a:t>
            </a:r>
            <a:r>
              <a:rPr lang="en-US" sz="2500" dirty="0">
                <a:solidFill>
                  <a:srgbClr val="0070C0"/>
                </a:solidFill>
              </a:rPr>
              <a:t>(</a:t>
            </a:r>
            <a:r>
              <a:rPr lang="en-US" sz="2500" i="1" dirty="0" err="1">
                <a:solidFill>
                  <a:srgbClr val="0070C0"/>
                </a:solidFill>
              </a:rPr>
              <a:t>aq</a:t>
            </a:r>
            <a:r>
              <a:rPr lang="en-US" sz="2500" dirty="0">
                <a:solidFill>
                  <a:srgbClr val="0070C0"/>
                </a:solidFill>
              </a:rPr>
              <a:t>) </a:t>
            </a:r>
            <a:r>
              <a:rPr lang="en-US" sz="2500" dirty="0"/>
              <a:t>+ OH</a:t>
            </a:r>
            <a:r>
              <a:rPr lang="en-US" sz="2500" baseline="30000" dirty="0"/>
              <a:t>-</a:t>
            </a:r>
            <a:r>
              <a:rPr lang="en-US" sz="2500" dirty="0"/>
              <a:t>(</a:t>
            </a:r>
            <a:r>
              <a:rPr lang="en-US" sz="2500" i="1" dirty="0" err="1"/>
              <a:t>aq</a:t>
            </a:r>
            <a:r>
              <a:rPr lang="en-US" sz="2500" dirty="0"/>
              <a:t>) </a:t>
            </a:r>
            <a:r>
              <a:rPr lang="en-US" sz="2800" dirty="0" smtClean="0">
                <a:sym typeface="Symbol"/>
              </a:rPr>
              <a:t></a:t>
            </a:r>
            <a:endParaRPr lang="en-US" sz="2500" dirty="0">
              <a:sym typeface="Wingdings" pitchFamily="2" charset="2"/>
            </a:endParaRPr>
          </a:p>
          <a:p>
            <a:pPr algn="r"/>
            <a:r>
              <a:rPr lang="en-US" sz="2500" dirty="0">
                <a:solidFill>
                  <a:srgbClr val="0070C0"/>
                </a:solidFill>
              </a:rPr>
              <a:t>Na</a:t>
            </a:r>
            <a:r>
              <a:rPr lang="en-US" sz="2500" baseline="30000" dirty="0">
                <a:solidFill>
                  <a:srgbClr val="0070C0"/>
                </a:solidFill>
              </a:rPr>
              <a:t>+</a:t>
            </a:r>
            <a:r>
              <a:rPr lang="en-US" sz="2500" dirty="0">
                <a:solidFill>
                  <a:srgbClr val="0070C0"/>
                </a:solidFill>
              </a:rPr>
              <a:t>(</a:t>
            </a:r>
            <a:r>
              <a:rPr lang="en-US" sz="2500" i="1" dirty="0" err="1">
                <a:solidFill>
                  <a:srgbClr val="0070C0"/>
                </a:solidFill>
              </a:rPr>
              <a:t>aq</a:t>
            </a:r>
            <a:r>
              <a:rPr lang="en-US" sz="2500" dirty="0">
                <a:solidFill>
                  <a:srgbClr val="0070C0"/>
                </a:solidFill>
              </a:rPr>
              <a:t>) + </a:t>
            </a:r>
            <a:r>
              <a:rPr lang="en-US" sz="2500" dirty="0" err="1">
                <a:solidFill>
                  <a:srgbClr val="0070C0"/>
                </a:solidFill>
              </a:rPr>
              <a:t>Cl</a:t>
            </a:r>
            <a:r>
              <a:rPr lang="en-US" sz="2500" baseline="30000" dirty="0">
                <a:solidFill>
                  <a:srgbClr val="0070C0"/>
                </a:solidFill>
              </a:rPr>
              <a:t>-</a:t>
            </a:r>
            <a:r>
              <a:rPr lang="en-US" sz="2500" dirty="0">
                <a:solidFill>
                  <a:srgbClr val="0070C0"/>
                </a:solidFill>
              </a:rPr>
              <a:t>(</a:t>
            </a:r>
            <a:r>
              <a:rPr lang="en-US" sz="2500" i="1" dirty="0" err="1">
                <a:solidFill>
                  <a:srgbClr val="0070C0"/>
                </a:solidFill>
              </a:rPr>
              <a:t>aq</a:t>
            </a:r>
            <a:r>
              <a:rPr lang="en-US" sz="2500" dirty="0">
                <a:solidFill>
                  <a:srgbClr val="0070C0"/>
                </a:solidFill>
              </a:rPr>
              <a:t>) </a:t>
            </a:r>
            <a:r>
              <a:rPr lang="en-US" sz="2500" dirty="0"/>
              <a:t>+ H</a:t>
            </a:r>
            <a:r>
              <a:rPr lang="en-US" sz="2500" baseline="-25000" dirty="0"/>
              <a:t>2</a:t>
            </a:r>
            <a:r>
              <a:rPr lang="en-US" sz="2500" dirty="0"/>
              <a:t>O(</a:t>
            </a:r>
            <a:r>
              <a:rPr lang="en-US" sz="2500" i="1" dirty="0"/>
              <a:t>l</a:t>
            </a:r>
            <a:r>
              <a:rPr lang="en-US" sz="2500" dirty="0"/>
              <a:t>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76600" y="312420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33"/>
                </a:solidFill>
              </a:rPr>
              <a:t>Total Ionic Equation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09800" y="5593771"/>
            <a:ext cx="410881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H</a:t>
            </a:r>
            <a:r>
              <a:rPr lang="en-US" sz="2500" baseline="30000" dirty="0">
                <a:solidFill>
                  <a:srgbClr val="7030A0"/>
                </a:solidFill>
              </a:rPr>
              <a:t>+</a:t>
            </a:r>
            <a:r>
              <a:rPr lang="en-US" sz="2500" dirty="0">
                <a:solidFill>
                  <a:srgbClr val="7030A0"/>
                </a:solidFill>
              </a:rPr>
              <a:t>(</a:t>
            </a:r>
            <a:r>
              <a:rPr lang="en-US" sz="2500" i="1" dirty="0" err="1">
                <a:solidFill>
                  <a:srgbClr val="7030A0"/>
                </a:solidFill>
              </a:rPr>
              <a:t>aq</a:t>
            </a:r>
            <a:r>
              <a:rPr lang="en-US" sz="2500" dirty="0">
                <a:solidFill>
                  <a:srgbClr val="7030A0"/>
                </a:solidFill>
              </a:rPr>
              <a:t>) + OH</a:t>
            </a:r>
            <a:r>
              <a:rPr lang="en-US" sz="2500" baseline="30000" dirty="0">
                <a:solidFill>
                  <a:srgbClr val="7030A0"/>
                </a:solidFill>
              </a:rPr>
              <a:t>-</a:t>
            </a:r>
            <a:r>
              <a:rPr lang="en-US" sz="2500" dirty="0">
                <a:solidFill>
                  <a:srgbClr val="7030A0"/>
                </a:solidFill>
              </a:rPr>
              <a:t>(</a:t>
            </a:r>
            <a:r>
              <a:rPr lang="en-US" sz="2500" i="1" dirty="0" err="1">
                <a:solidFill>
                  <a:srgbClr val="7030A0"/>
                </a:solidFill>
              </a:rPr>
              <a:t>aq</a:t>
            </a:r>
            <a:r>
              <a:rPr lang="en-US" sz="2500" dirty="0">
                <a:solidFill>
                  <a:srgbClr val="7030A0"/>
                </a:solidFill>
              </a:rPr>
              <a:t>) 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</a:t>
            </a:r>
            <a:r>
              <a:rPr lang="en-US" sz="2500" dirty="0" smtClean="0">
                <a:solidFill>
                  <a:srgbClr val="7030A0"/>
                </a:solidFill>
                <a:sym typeface="Wingdings" pitchFamily="2" charset="2"/>
              </a:rPr>
              <a:t>  </a:t>
            </a:r>
            <a:r>
              <a:rPr lang="en-US" sz="2500" dirty="0">
                <a:solidFill>
                  <a:srgbClr val="7030A0"/>
                </a:solidFill>
                <a:sym typeface="Wingdings" pitchFamily="2" charset="2"/>
              </a:rPr>
              <a:t>H</a:t>
            </a:r>
            <a:r>
              <a:rPr lang="en-US" sz="2500" baseline="-25000" dirty="0">
                <a:solidFill>
                  <a:srgbClr val="7030A0"/>
                </a:solidFill>
                <a:sym typeface="Wingdings" pitchFamily="2" charset="2"/>
              </a:rPr>
              <a:t>2</a:t>
            </a:r>
            <a:r>
              <a:rPr lang="en-US" sz="2500" dirty="0">
                <a:solidFill>
                  <a:srgbClr val="7030A0"/>
                </a:solidFill>
                <a:sym typeface="Wingdings" pitchFamily="2" charset="2"/>
              </a:rPr>
              <a:t>O(</a:t>
            </a:r>
            <a:r>
              <a:rPr lang="en-US" sz="2500" i="1" dirty="0">
                <a:solidFill>
                  <a:srgbClr val="7030A0"/>
                </a:solidFill>
                <a:sym typeface="Wingdings" pitchFamily="2" charset="2"/>
              </a:rPr>
              <a:t>l</a:t>
            </a:r>
            <a:r>
              <a:rPr lang="en-US" sz="2500" dirty="0">
                <a:solidFill>
                  <a:srgbClr val="7030A0"/>
                </a:solidFill>
                <a:sym typeface="Wingdings" pitchFamily="2" charset="2"/>
              </a:rPr>
              <a:t>)</a:t>
            </a: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29000" y="4852553"/>
            <a:ext cx="231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FF33"/>
                </a:solidFill>
              </a:rPr>
              <a:t>Net Ionic Equation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Section 4.1</a:t>
            </a:r>
            <a:br>
              <a:rPr lang="en-US" sz="3600" smtClean="0"/>
            </a:br>
            <a:r>
              <a:rPr lang="en-US" sz="3600" smtClean="0"/>
              <a:t>General Properties of Aqueous Solutions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1989"/>
            <a:ext cx="8229600" cy="1930400"/>
          </a:xfrm>
        </p:spPr>
        <p:txBody>
          <a:bodyPr/>
          <a:lstStyle/>
          <a:p>
            <a:pPr eaLnBrk="1" hangingPunct="1"/>
            <a:r>
              <a:rPr lang="en-US" dirty="0" smtClean="0"/>
              <a:t>All solutions consist of a </a:t>
            </a:r>
            <a:r>
              <a:rPr lang="en-US" dirty="0" smtClean="0">
                <a:solidFill>
                  <a:schemeClr val="accent2"/>
                </a:solidFill>
              </a:rPr>
              <a:t>solute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chemeClr val="accent2"/>
                </a:solidFill>
              </a:rPr>
              <a:t>solvent</a:t>
            </a:r>
          </a:p>
          <a:p>
            <a:pPr lvl="1" eaLnBrk="1" hangingPunct="1"/>
            <a:r>
              <a:rPr lang="en-US" dirty="0" smtClean="0"/>
              <a:t>Solvent consists of the bulk material and makes up most of the volume of the solution</a:t>
            </a:r>
          </a:p>
          <a:p>
            <a:pPr lvl="1" eaLnBrk="1" hangingPunct="1"/>
            <a:r>
              <a:rPr lang="en-US" dirty="0" smtClean="0"/>
              <a:t>Solute exists as the minor constituent</a:t>
            </a:r>
          </a:p>
        </p:txBody>
      </p:sp>
      <p:pic>
        <p:nvPicPr>
          <p:cNvPr id="33796" name="Picture 4" descr="0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838" y="3271547"/>
            <a:ext cx="703738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Solvation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42125" cy="4530725"/>
          </a:xfrm>
        </p:spPr>
        <p:txBody>
          <a:bodyPr/>
          <a:lstStyle/>
          <a:p>
            <a:pPr eaLnBrk="1" hangingPunct="1"/>
            <a:r>
              <a:rPr lang="en-US" smtClean="0"/>
              <a:t>The solvation process for any ionic compound involves the stabilization of both the cation and the anion.</a:t>
            </a:r>
          </a:p>
          <a:p>
            <a:pPr eaLnBrk="1" hangingPunct="1"/>
            <a:r>
              <a:rPr lang="en-US" smtClean="0"/>
              <a:t>For molecular compounds those that contain polar groups are more soluble than those that do not</a:t>
            </a:r>
          </a:p>
          <a:p>
            <a:pPr lvl="1" eaLnBrk="1" hangingPunct="1"/>
            <a:r>
              <a:rPr lang="en-US" smtClean="0"/>
              <a:t>Example:  CH</a:t>
            </a:r>
            <a:r>
              <a:rPr lang="en-US" baseline="-25000" smtClean="0"/>
              <a:t>3</a:t>
            </a:r>
            <a:r>
              <a:rPr lang="en-US" smtClean="0"/>
              <a:t>OH  vs.  C</a:t>
            </a:r>
            <a:r>
              <a:rPr lang="en-US" baseline="-25000" smtClean="0"/>
              <a:t>4</a:t>
            </a:r>
            <a:r>
              <a:rPr lang="en-US" smtClean="0"/>
              <a:t>H</a:t>
            </a:r>
            <a:r>
              <a:rPr lang="en-US" baseline="-25000" smtClean="0"/>
              <a:t>10</a:t>
            </a:r>
            <a:endParaRPr lang="en-US" smtClean="0"/>
          </a:p>
        </p:txBody>
      </p:sp>
      <p:pic>
        <p:nvPicPr>
          <p:cNvPr id="34820" name="Picture 4" descr="04_03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38" y="3756025"/>
            <a:ext cx="24780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Electrolyte vs. Nonelectrolyte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27388" cy="4519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Electrolytes are solutes that dissociate into ions in an aqueous solution and are capable of conducting electricity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Nonelectrolytes are made up of molecular compounds, that while may be soluble in aqueous solution, do not conduct electricity</a:t>
            </a:r>
          </a:p>
        </p:txBody>
      </p:sp>
      <p:pic>
        <p:nvPicPr>
          <p:cNvPr id="35844" name="Picture 4" descr="0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525" y="1685925"/>
            <a:ext cx="520858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Strong vs. Weak Electrolytes and Chemical Equilibrium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65638"/>
          </a:xfrm>
        </p:spPr>
        <p:txBody>
          <a:bodyPr/>
          <a:lstStyle/>
          <a:p>
            <a:pPr eaLnBrk="1" hangingPunct="1"/>
            <a:r>
              <a:rPr lang="en-US" dirty="0" smtClean="0"/>
              <a:t>While most ionic compounds are electrolytes, some molecular compounds are </a:t>
            </a:r>
            <a:r>
              <a:rPr lang="en-US" dirty="0" smtClean="0">
                <a:solidFill>
                  <a:schemeClr val="accent2"/>
                </a:solidFill>
              </a:rPr>
              <a:t>weak </a:t>
            </a:r>
            <a:r>
              <a:rPr lang="en-US" dirty="0" smtClean="0">
                <a:solidFill>
                  <a:srgbClr val="FF0000"/>
                </a:solidFill>
              </a:rPr>
              <a:t>electrolytes</a:t>
            </a:r>
            <a:r>
              <a:rPr lang="en-US" dirty="0" smtClean="0"/>
              <a:t> as well</a:t>
            </a:r>
          </a:p>
          <a:p>
            <a:pPr lvl="1" eaLnBrk="1" hangingPunct="1"/>
            <a:r>
              <a:rPr lang="en-US" dirty="0" smtClean="0"/>
              <a:t>Many of these weak electrolytes are known as </a:t>
            </a:r>
            <a:r>
              <a:rPr lang="en-US" i="1" dirty="0" smtClean="0"/>
              <a:t>organic acids</a:t>
            </a:r>
            <a:endParaRPr lang="en-US" dirty="0" smtClean="0"/>
          </a:p>
          <a:p>
            <a:pPr eaLnBrk="1" hangingPunct="1"/>
            <a:r>
              <a:rPr lang="en-US" dirty="0" smtClean="0"/>
              <a:t>Weak electrolytes exist in a chemical equilibrium: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dirty="0" smtClean="0">
                <a:solidFill>
                  <a:srgbClr val="CC3300"/>
                </a:solidFill>
              </a:rPr>
              <a:t>H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          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+ </a:t>
            </a:r>
            <a:r>
              <a:rPr lang="en-US" dirty="0" smtClean="0">
                <a:solidFill>
                  <a:srgbClr val="CC3300"/>
                </a:solidFill>
              </a:rPr>
              <a:t>H</a:t>
            </a:r>
            <a:r>
              <a:rPr lang="en-US" baseline="30000" dirty="0" smtClean="0">
                <a:solidFill>
                  <a:srgbClr val="CC3300"/>
                </a:solidFill>
              </a:rPr>
              <a:t>+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 </a:t>
            </a:r>
          </a:p>
        </p:txBody>
      </p: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3522663" y="5156200"/>
            <a:ext cx="728662" cy="141288"/>
            <a:chOff x="3781" y="3269"/>
            <a:chExt cx="459" cy="89"/>
          </a:xfrm>
        </p:grpSpPr>
        <p:sp>
          <p:nvSpPr>
            <p:cNvPr id="36869" name="Line 4"/>
            <p:cNvSpPr>
              <a:spLocks noChangeShapeType="1"/>
            </p:cNvSpPr>
            <p:nvPr/>
          </p:nvSpPr>
          <p:spPr bwMode="auto">
            <a:xfrm>
              <a:off x="3782" y="3269"/>
              <a:ext cx="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Line 5"/>
            <p:cNvSpPr>
              <a:spLocks noChangeShapeType="1"/>
            </p:cNvSpPr>
            <p:nvPr/>
          </p:nvSpPr>
          <p:spPr bwMode="auto">
            <a:xfrm>
              <a:off x="3781" y="3358"/>
              <a:ext cx="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 b="1" smtClean="0"/>
              <a:t>Strong Electrolytes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600" b="1" smtClean="0"/>
          </a:p>
          <a:p>
            <a:pPr eaLnBrk="1" hangingPunct="1"/>
            <a:r>
              <a:rPr lang="en-US" sz="2600" smtClean="0"/>
              <a:t>HCl</a:t>
            </a:r>
          </a:p>
          <a:p>
            <a:pPr eaLnBrk="1" hangingPunct="1"/>
            <a:r>
              <a:rPr lang="en-US" sz="2600" smtClean="0"/>
              <a:t>NaCl</a:t>
            </a:r>
          </a:p>
          <a:p>
            <a:pPr eaLnBrk="1" hangingPunct="1"/>
            <a:r>
              <a:rPr lang="en-US" sz="2600" smtClean="0"/>
              <a:t>CaCl</a:t>
            </a:r>
            <a:r>
              <a:rPr lang="en-US" sz="2600" baseline="-25000" smtClean="0"/>
              <a:t>2</a:t>
            </a:r>
            <a:endParaRPr lang="en-US" sz="2600" smtClean="0"/>
          </a:p>
          <a:p>
            <a:pPr eaLnBrk="1" hangingPunct="1"/>
            <a:r>
              <a:rPr lang="en-US" sz="2600" smtClean="0"/>
              <a:t>NH</a:t>
            </a:r>
            <a:r>
              <a:rPr lang="en-US" sz="2600" baseline="-25000" smtClean="0"/>
              <a:t>4</a:t>
            </a:r>
            <a:r>
              <a:rPr lang="en-US" sz="2600" smtClean="0"/>
              <a:t>Cl</a:t>
            </a:r>
          </a:p>
          <a:p>
            <a:pPr eaLnBrk="1" hangingPunct="1"/>
            <a:r>
              <a:rPr lang="en-US" sz="2600" smtClean="0"/>
              <a:t>KNO</a:t>
            </a:r>
            <a:r>
              <a:rPr lang="en-US" sz="2600" baseline="-25000" smtClean="0"/>
              <a:t>3</a:t>
            </a:r>
            <a:endParaRPr lang="en-US" sz="2600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 b="1" smtClean="0"/>
              <a:t>Weak Electrolytes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600" b="1" smtClean="0"/>
          </a:p>
          <a:p>
            <a:pPr eaLnBrk="1" hangingPunct="1"/>
            <a:r>
              <a:rPr lang="en-US" sz="2600" smtClean="0"/>
              <a:t>CH</a:t>
            </a:r>
            <a:r>
              <a:rPr lang="en-US" sz="2600" baseline="-25000" smtClean="0"/>
              <a:t>3</a:t>
            </a:r>
            <a:r>
              <a:rPr lang="en-US" sz="2600" smtClean="0"/>
              <a:t>COOH (acetic acid)</a:t>
            </a:r>
          </a:p>
          <a:p>
            <a:pPr eaLnBrk="1" hangingPunct="1"/>
            <a:r>
              <a:rPr lang="en-US" sz="2600" smtClean="0"/>
              <a:t>C</a:t>
            </a:r>
            <a:r>
              <a:rPr lang="en-US" sz="2600" baseline="-25000" smtClean="0"/>
              <a:t>6</a:t>
            </a:r>
            <a:r>
              <a:rPr lang="en-US" sz="2600" smtClean="0"/>
              <a:t>H</a:t>
            </a:r>
            <a:r>
              <a:rPr lang="en-US" sz="2600" baseline="-25000" smtClean="0"/>
              <a:t>5</a:t>
            </a:r>
            <a:r>
              <a:rPr lang="en-US" sz="2600" smtClean="0"/>
              <a:t>COOH (benzoic acid)</a:t>
            </a:r>
          </a:p>
          <a:p>
            <a:pPr eaLnBrk="1" hangingPunct="1"/>
            <a:r>
              <a:rPr lang="en-US" sz="2600" smtClean="0"/>
              <a:t>NH</a:t>
            </a:r>
            <a:r>
              <a:rPr lang="en-US" sz="2600" baseline="-25000" smtClean="0"/>
              <a:t>3</a:t>
            </a:r>
            <a:r>
              <a:rPr lang="en-US" sz="2600" smtClean="0"/>
              <a:t> (ammonia)</a:t>
            </a:r>
          </a:p>
          <a:p>
            <a:pPr eaLnBrk="1" hangingPunct="1"/>
            <a:r>
              <a:rPr lang="en-US" sz="2600" smtClean="0"/>
              <a:t>C</a:t>
            </a:r>
            <a:r>
              <a:rPr lang="en-US" sz="2600" baseline="-25000" smtClean="0"/>
              <a:t>5</a:t>
            </a:r>
            <a:r>
              <a:rPr lang="en-US" sz="2600" smtClean="0"/>
              <a:t>H</a:t>
            </a:r>
            <a:r>
              <a:rPr lang="en-US" sz="2600" baseline="-25000" smtClean="0"/>
              <a:t>5</a:t>
            </a:r>
            <a:r>
              <a:rPr lang="en-US" sz="2600" smtClean="0"/>
              <a:t>N (pyridine)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Section 4.2</a:t>
            </a:r>
            <a:br>
              <a:rPr lang="en-US" sz="3800" smtClean="0"/>
            </a:br>
            <a:r>
              <a:rPr lang="en-US" sz="3800" smtClean="0"/>
              <a:t>Precipitation Reactions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850" y="1600200"/>
            <a:ext cx="3536950" cy="448627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One type of reaction that can occur in aqueous solution is known as a </a:t>
            </a:r>
            <a:r>
              <a:rPr lang="en-US" sz="2600" dirty="0" smtClean="0">
                <a:solidFill>
                  <a:srgbClr val="FF0000"/>
                </a:solidFill>
              </a:rPr>
              <a:t>precipitation reaction</a:t>
            </a:r>
          </a:p>
          <a:p>
            <a:pPr lvl="1" eaLnBrk="1" hangingPunct="1"/>
            <a:r>
              <a:rPr lang="en-US" sz="2200" dirty="0" smtClean="0"/>
              <a:t>One compound is formed which is insoluble in aqueous solution and therefore </a:t>
            </a:r>
            <a:r>
              <a:rPr lang="en-US" sz="2200" dirty="0" smtClean="0">
                <a:solidFill>
                  <a:schemeClr val="accent2"/>
                </a:solidFill>
              </a:rPr>
              <a:t>precipitates</a:t>
            </a:r>
          </a:p>
        </p:txBody>
      </p:sp>
      <p:pic>
        <p:nvPicPr>
          <p:cNvPr id="38916" name="Picture 4" descr="0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514475"/>
            <a:ext cx="5214937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04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1049338"/>
            <a:ext cx="6904038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Solubility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Solubility Rules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43325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Predict whether each of the following will be soluble or insoluble: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   Ba(NO</a:t>
            </a:r>
            <a:r>
              <a:rPr lang="en-US" sz="2200" baseline="-25000" smtClean="0"/>
              <a:t>3</a:t>
            </a:r>
            <a:r>
              <a:rPr lang="en-US" sz="2200" smtClean="0"/>
              <a:t>)</a:t>
            </a:r>
            <a:r>
              <a:rPr lang="en-US" sz="2200" baseline="-25000" smtClean="0"/>
              <a:t>2</a:t>
            </a:r>
            <a:endParaRPr lang="en-US" sz="2200" smtClean="0"/>
          </a:p>
          <a:p>
            <a:pPr marL="0" indent="0" eaLnBrk="1" hangingPunct="1">
              <a:lnSpc>
                <a:spcPct val="80000"/>
              </a:lnSpc>
            </a:pPr>
            <a:endParaRPr lang="en-US" sz="22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   PbSO</a:t>
            </a:r>
            <a:r>
              <a:rPr lang="en-US" sz="2200" baseline="-25000" smtClean="0"/>
              <a:t>4</a:t>
            </a:r>
            <a:endParaRPr lang="en-US" sz="2200" smtClean="0"/>
          </a:p>
          <a:p>
            <a:pPr marL="0" indent="0" eaLnBrk="1" hangingPunct="1">
              <a:lnSpc>
                <a:spcPct val="80000"/>
              </a:lnSpc>
            </a:pPr>
            <a:endParaRPr lang="en-US" sz="22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   LiOH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2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200" smtClean="0"/>
              <a:t>    AgCl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2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See Sample Exercise 4.2 (Pg. 125)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54475" y="1600200"/>
            <a:ext cx="48196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All nitrates are soluble and Ba</a:t>
            </a:r>
            <a:r>
              <a:rPr lang="en-US" sz="2200" baseline="30000" smtClean="0"/>
              <a:t>+2</a:t>
            </a:r>
            <a:r>
              <a:rPr lang="en-US" sz="2200" smtClean="0"/>
              <a:t> is not an exception ; therefore Ba(NO</a:t>
            </a:r>
            <a:r>
              <a:rPr lang="en-US" sz="2200" baseline="-25000" smtClean="0"/>
              <a:t>3</a:t>
            </a:r>
            <a:r>
              <a:rPr lang="en-US" sz="2200" smtClean="0"/>
              <a:t>)</a:t>
            </a:r>
            <a:r>
              <a:rPr lang="en-US" sz="2200" baseline="-25000" smtClean="0"/>
              <a:t>2</a:t>
            </a:r>
            <a:r>
              <a:rPr lang="en-US" sz="2200" smtClean="0"/>
              <a:t> is </a:t>
            </a:r>
            <a:r>
              <a:rPr lang="en-US" sz="2200" smtClean="0">
                <a:solidFill>
                  <a:srgbClr val="CC3300"/>
                </a:solidFill>
              </a:rPr>
              <a:t>soluble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All sulfates are soluble </a:t>
            </a:r>
            <a:r>
              <a:rPr lang="en-US" sz="2200" i="1" smtClean="0"/>
              <a:t>except Sr</a:t>
            </a:r>
            <a:r>
              <a:rPr lang="en-US" sz="2200" i="1" baseline="30000" smtClean="0"/>
              <a:t>+2</a:t>
            </a:r>
            <a:r>
              <a:rPr lang="en-US" sz="2200" i="1" smtClean="0"/>
              <a:t>, Ba</a:t>
            </a:r>
            <a:r>
              <a:rPr lang="en-US" sz="2200" i="1" baseline="30000" smtClean="0"/>
              <a:t>+2</a:t>
            </a:r>
            <a:r>
              <a:rPr lang="en-US" sz="2200" i="1" smtClean="0"/>
              <a:t>, Hg</a:t>
            </a:r>
            <a:r>
              <a:rPr lang="en-US" sz="2200" i="1" baseline="-25000" smtClean="0"/>
              <a:t>2</a:t>
            </a:r>
            <a:r>
              <a:rPr lang="en-US" sz="2200" i="1" baseline="30000" smtClean="0"/>
              <a:t>+2</a:t>
            </a:r>
            <a:r>
              <a:rPr lang="en-US" sz="2200" i="1" smtClean="0"/>
              <a:t>, and </a:t>
            </a:r>
            <a:r>
              <a:rPr lang="en-US" sz="2200" b="1" i="1" smtClean="0"/>
              <a:t>Pb</a:t>
            </a:r>
            <a:r>
              <a:rPr lang="en-US" sz="2200" b="1" i="1" baseline="30000" smtClean="0"/>
              <a:t>+2</a:t>
            </a:r>
            <a:r>
              <a:rPr lang="en-US" sz="2200" smtClean="0"/>
              <a:t>; therefore PbSO</a:t>
            </a:r>
            <a:r>
              <a:rPr lang="en-US" sz="2200" baseline="-25000" smtClean="0"/>
              <a:t>4</a:t>
            </a:r>
            <a:r>
              <a:rPr lang="en-US" sz="2200" smtClean="0"/>
              <a:t> is in </a:t>
            </a:r>
            <a:r>
              <a:rPr lang="en-US" sz="2200" smtClean="0">
                <a:solidFill>
                  <a:srgbClr val="CC3300"/>
                </a:solidFill>
              </a:rPr>
              <a:t>insoluble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All hydroxides are insoluble and Li</a:t>
            </a:r>
            <a:r>
              <a:rPr lang="en-US" sz="2200" baseline="30000" smtClean="0"/>
              <a:t>+</a:t>
            </a:r>
            <a:r>
              <a:rPr lang="en-US" sz="2200" smtClean="0"/>
              <a:t> is an exception; therefore LiOH is </a:t>
            </a:r>
            <a:r>
              <a:rPr lang="en-US" sz="2200" smtClean="0">
                <a:solidFill>
                  <a:srgbClr val="CC3300"/>
                </a:solidFill>
              </a:rPr>
              <a:t>soluble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All chlorides are soluble </a:t>
            </a:r>
            <a:r>
              <a:rPr lang="en-US" sz="2200" i="1" smtClean="0"/>
              <a:t>except </a:t>
            </a:r>
            <a:r>
              <a:rPr lang="en-US" sz="2200" b="1" i="1" smtClean="0"/>
              <a:t>Ag</a:t>
            </a:r>
            <a:r>
              <a:rPr lang="en-US" sz="2200" b="1" i="1" baseline="30000" smtClean="0"/>
              <a:t>+</a:t>
            </a:r>
            <a:r>
              <a:rPr lang="en-US" sz="2200" i="1" smtClean="0"/>
              <a:t>, Hg</a:t>
            </a:r>
            <a:r>
              <a:rPr lang="en-US" sz="2200" i="1" baseline="-25000" smtClean="0"/>
              <a:t>2</a:t>
            </a:r>
            <a:r>
              <a:rPr lang="en-US" sz="2200" i="1" baseline="30000" smtClean="0"/>
              <a:t>+2</a:t>
            </a:r>
            <a:r>
              <a:rPr lang="en-US" sz="2200" i="1" smtClean="0"/>
              <a:t>, and Pb</a:t>
            </a:r>
            <a:r>
              <a:rPr lang="en-US" sz="2200" i="1" baseline="30000" smtClean="0"/>
              <a:t>+2</a:t>
            </a:r>
            <a:r>
              <a:rPr lang="en-US" sz="2200" smtClean="0"/>
              <a:t>; therefore AgCl is </a:t>
            </a:r>
            <a:r>
              <a:rPr lang="en-US" sz="2200" smtClean="0">
                <a:solidFill>
                  <a:srgbClr val="CC3300"/>
                </a:solidFill>
              </a:rPr>
              <a:t>insoluble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406</TotalTime>
  <Words>797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Garamond</vt:lpstr>
      <vt:lpstr>Symbol</vt:lpstr>
      <vt:lpstr>Wingdings</vt:lpstr>
      <vt:lpstr>Edge</vt:lpstr>
      <vt:lpstr>iRespondQuestionMaster</vt:lpstr>
      <vt:lpstr>iRespondGraphMaster</vt:lpstr>
      <vt:lpstr>Aqueous Reactions and Solution Stoichiometry</vt:lpstr>
      <vt:lpstr>Section 4.1 General Properties of Aqueous Solutions</vt:lpstr>
      <vt:lpstr>Solvation Process</vt:lpstr>
      <vt:lpstr>Electrolyte vs. Nonelectrolyte</vt:lpstr>
      <vt:lpstr>Strong vs. Weak Electrolytes and Chemical Equilibrium</vt:lpstr>
      <vt:lpstr>Examples</vt:lpstr>
      <vt:lpstr>Section 4.2 Precipitation Reactions</vt:lpstr>
      <vt:lpstr>Solubility Rules</vt:lpstr>
      <vt:lpstr>Using Solubility Rules</vt:lpstr>
      <vt:lpstr>Metathesis Reactions</vt:lpstr>
      <vt:lpstr>Predicting Metathesis Reactions Using Solubility Rules</vt:lpstr>
      <vt:lpstr>Net ionic equations</vt:lpstr>
      <vt:lpstr>Steps to Writing Net Ionic Equations</vt:lpstr>
      <vt:lpstr>Examples</vt:lpstr>
      <vt:lpstr>Spectator Ions</vt:lpstr>
      <vt:lpstr>Acid/Base Reactions</vt:lpstr>
      <vt:lpstr>Neutralization</vt:lpstr>
      <vt:lpstr>Net Ionic Equ. for Neutralization</vt:lpstr>
    </vt:vector>
  </TitlesOfParts>
  <Company>Georgia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#2</dc:title>
  <dc:creator>John Cody</dc:creator>
  <cp:lastModifiedBy>John Cody</cp:lastModifiedBy>
  <cp:revision>24</cp:revision>
  <dcterms:created xsi:type="dcterms:W3CDTF">2009-01-18T19:35:51Z</dcterms:created>
  <dcterms:modified xsi:type="dcterms:W3CDTF">2015-10-14T19:31:03Z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