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" ContentType="image/jpe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4" r:id="rId23"/>
    <p:sldId id="278" r:id="rId24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Distribution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Sheet1!$B$1:$B$7</c:f>
              <c:numCache>
                <c:formatCode>General</c:formatCode>
                <c:ptCount val="7"/>
                <c:pt idx="0">
                  <c:v>7500</c:v>
                </c:pt>
                <c:pt idx="1">
                  <c:v>12500</c:v>
                </c:pt>
                <c:pt idx="2">
                  <c:v>17500</c:v>
                </c:pt>
                <c:pt idx="3">
                  <c:v>22500</c:v>
                </c:pt>
                <c:pt idx="4">
                  <c:v>27500</c:v>
                </c:pt>
                <c:pt idx="5">
                  <c:v>32500</c:v>
                </c:pt>
                <c:pt idx="6">
                  <c:v>37500</c:v>
                </c:pt>
              </c:numCache>
            </c:numRef>
          </c:cat>
          <c:val>
            <c:numRef>
              <c:f>Sheet1!$C$1:$C$7</c:f>
              <c:numCache>
                <c:formatCode>General</c:formatCode>
                <c:ptCount val="7"/>
                <c:pt idx="0">
                  <c:v>0.05</c:v>
                </c:pt>
                <c:pt idx="1">
                  <c:v>0.16</c:v>
                </c:pt>
                <c:pt idx="2">
                  <c:v>0.22</c:v>
                </c:pt>
                <c:pt idx="3">
                  <c:v>0.27</c:v>
                </c:pt>
                <c:pt idx="4">
                  <c:v>0.2</c:v>
                </c:pt>
                <c:pt idx="5">
                  <c:v>0.08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307296"/>
        <c:axId val="145307680"/>
      </c:barChart>
      <c:catAx>
        <c:axId val="14530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07680"/>
        <c:crosses val="autoZero"/>
        <c:auto val="1"/>
        <c:lblAlgn val="ctr"/>
        <c:lblOffset val="100"/>
        <c:noMultiLvlLbl val="0"/>
      </c:catAx>
      <c:valAx>
        <c:axId val="14530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0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Molecular</a:t>
            </a:r>
            <a:r>
              <a:rPr lang="en-US" baseline="0"/>
              <a:t> Weight Distribution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7500</c:v>
                </c:pt>
                <c:pt idx="1">
                  <c:v>12500</c:v>
                </c:pt>
                <c:pt idx="2">
                  <c:v>17500</c:v>
                </c:pt>
                <c:pt idx="3">
                  <c:v>22500</c:v>
                </c:pt>
                <c:pt idx="4">
                  <c:v>27500</c:v>
                </c:pt>
                <c:pt idx="5">
                  <c:v>32500</c:v>
                </c:pt>
                <c:pt idx="6">
                  <c:v>37500</c:v>
                </c:pt>
              </c:numCache>
            </c:numRef>
          </c:cat>
          <c:val>
            <c:numRef>
              <c:f>Sheet1!$C$10:$C$16</c:f>
              <c:numCache>
                <c:formatCode>General</c:formatCode>
                <c:ptCount val="7"/>
                <c:pt idx="0">
                  <c:v>0.02</c:v>
                </c:pt>
                <c:pt idx="1">
                  <c:v>0.1</c:v>
                </c:pt>
                <c:pt idx="2">
                  <c:v>0.18</c:v>
                </c:pt>
                <c:pt idx="3">
                  <c:v>0.28999999999999998</c:v>
                </c:pt>
                <c:pt idx="4">
                  <c:v>0.26</c:v>
                </c:pt>
                <c:pt idx="5">
                  <c:v>0.13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848616"/>
        <c:axId val="144849000"/>
      </c:barChart>
      <c:catAx>
        <c:axId val="14484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49000"/>
        <c:crosses val="autoZero"/>
        <c:auto val="1"/>
        <c:lblAlgn val="ctr"/>
        <c:lblOffset val="100"/>
        <c:noMultiLvlLbl val="0"/>
      </c:catAx>
      <c:valAx>
        <c:axId val="14484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48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Distribution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Sheet1!$B$1:$B$7</c:f>
              <c:numCache>
                <c:formatCode>General</c:formatCode>
                <c:ptCount val="7"/>
                <c:pt idx="0">
                  <c:v>7500</c:v>
                </c:pt>
                <c:pt idx="1">
                  <c:v>12500</c:v>
                </c:pt>
                <c:pt idx="2">
                  <c:v>17500</c:v>
                </c:pt>
                <c:pt idx="3">
                  <c:v>22500</c:v>
                </c:pt>
                <c:pt idx="4">
                  <c:v>27500</c:v>
                </c:pt>
                <c:pt idx="5">
                  <c:v>32500</c:v>
                </c:pt>
                <c:pt idx="6">
                  <c:v>37500</c:v>
                </c:pt>
              </c:numCache>
            </c:numRef>
          </c:cat>
          <c:val>
            <c:numRef>
              <c:f>Sheet1!$C$1:$C$7</c:f>
              <c:numCache>
                <c:formatCode>General</c:formatCode>
                <c:ptCount val="7"/>
                <c:pt idx="0">
                  <c:v>0.05</c:v>
                </c:pt>
                <c:pt idx="1">
                  <c:v>0.16</c:v>
                </c:pt>
                <c:pt idx="2">
                  <c:v>0.22</c:v>
                </c:pt>
                <c:pt idx="3">
                  <c:v>0.27</c:v>
                </c:pt>
                <c:pt idx="4">
                  <c:v>0.2</c:v>
                </c:pt>
                <c:pt idx="5">
                  <c:v>0.08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977056"/>
        <c:axId val="143977448"/>
      </c:barChart>
      <c:catAx>
        <c:axId val="14397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77448"/>
        <c:crosses val="autoZero"/>
        <c:auto val="1"/>
        <c:lblAlgn val="ctr"/>
        <c:lblOffset val="100"/>
        <c:noMultiLvlLbl val="0"/>
      </c:catAx>
      <c:valAx>
        <c:axId val="14397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7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Molecular</a:t>
            </a:r>
            <a:r>
              <a:rPr lang="en-US" baseline="0"/>
              <a:t> Weight Distribution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7500</c:v>
                </c:pt>
                <c:pt idx="1">
                  <c:v>12500</c:v>
                </c:pt>
                <c:pt idx="2">
                  <c:v>17500</c:v>
                </c:pt>
                <c:pt idx="3">
                  <c:v>22500</c:v>
                </c:pt>
                <c:pt idx="4">
                  <c:v>27500</c:v>
                </c:pt>
                <c:pt idx="5">
                  <c:v>32500</c:v>
                </c:pt>
                <c:pt idx="6">
                  <c:v>37500</c:v>
                </c:pt>
              </c:numCache>
            </c:numRef>
          </c:cat>
          <c:val>
            <c:numRef>
              <c:f>Sheet1!$C$10:$C$16</c:f>
              <c:numCache>
                <c:formatCode>General</c:formatCode>
                <c:ptCount val="7"/>
                <c:pt idx="0">
                  <c:v>0.02</c:v>
                </c:pt>
                <c:pt idx="1">
                  <c:v>0.1</c:v>
                </c:pt>
                <c:pt idx="2">
                  <c:v>0.18</c:v>
                </c:pt>
                <c:pt idx="3">
                  <c:v>0.28999999999999998</c:v>
                </c:pt>
                <c:pt idx="4">
                  <c:v>0.26</c:v>
                </c:pt>
                <c:pt idx="5">
                  <c:v>0.13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23744"/>
        <c:axId val="145724136"/>
      </c:barChart>
      <c:catAx>
        <c:axId val="14572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24136"/>
        <c:crosses val="autoZero"/>
        <c:auto val="1"/>
        <c:lblAlgn val="ctr"/>
        <c:lblOffset val="100"/>
        <c:noMultiLvlLbl val="0"/>
      </c:catAx>
      <c:valAx>
        <c:axId val="14572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2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15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15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1B0A5CE-7343-46DA-A689-11A055AE9A5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90"/>
            <a:ext cx="2971800" cy="4615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90"/>
            <a:ext cx="2971800" cy="4615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450929E-146F-4158-9144-0D83557A6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5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0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9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0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4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2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3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EE03-88BB-43E8-B434-E836828B1E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5B31-CBC5-4D01-87E1-203BC2EE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oleObject" Target="../embeddings/oleObject2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chart" Target="../charts/chart3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Materials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Junk and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765"/>
            <a:ext cx="10515600" cy="1639469"/>
          </a:xfrm>
        </p:spPr>
        <p:txBody>
          <a:bodyPr/>
          <a:lstStyle/>
          <a:p>
            <a:r>
              <a:rPr lang="en-US" dirty="0" smtClean="0"/>
              <a:t>Polymers are essentially chains of repeating units (monomers)</a:t>
            </a:r>
          </a:p>
          <a:p>
            <a:pPr lvl="1"/>
            <a:r>
              <a:rPr lang="en-US" dirty="0" smtClean="0"/>
              <a:t>The properties of the individual monomers ultimately give the overall polymer their specific properties.</a:t>
            </a:r>
            <a:endParaRPr lang="en-US" dirty="0"/>
          </a:p>
        </p:txBody>
      </p:sp>
      <p:pic>
        <p:nvPicPr>
          <p:cNvPr id="2052" name="Picture 4" descr="https://upload.wikimedia.org/wikipedia/commons/thumb/2/2b/Vinyl-chloride-2D.svg/675px-Vinyl-chloride-2D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17" y="4060135"/>
            <a:ext cx="1500145" cy="133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tudy.com/cimages/multimages/16/Ethylene-2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03" y="4060135"/>
            <a:ext cx="1423059" cy="13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trc-canada.com/prod-img/A1913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12" y="4178573"/>
            <a:ext cx="2336910" cy="121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ec.gc.ca/ese-ees/35DA297C-05D7-4A1D-A399-2D29292E5427/X-2010112215470689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256" y="3999750"/>
            <a:ext cx="1168605" cy="157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upload.wikimedia.org/wikipedia/commons/9/9e/Tetrafluoroethyle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31" y="4222407"/>
            <a:ext cx="1275169" cy="117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85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Polymerization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9945"/>
          </a:xfrm>
        </p:spPr>
        <p:txBody>
          <a:bodyPr/>
          <a:lstStyle/>
          <a:p>
            <a:r>
              <a:rPr lang="en-US" dirty="0" smtClean="0"/>
              <a:t>Two common polymerization processes</a:t>
            </a:r>
          </a:p>
          <a:p>
            <a:pPr lvl="1"/>
            <a:r>
              <a:rPr lang="en-US" dirty="0" smtClean="0"/>
              <a:t>Chain-growth </a:t>
            </a:r>
          </a:p>
          <a:p>
            <a:pPr lvl="2"/>
            <a:r>
              <a:rPr lang="en-US" dirty="0" smtClean="0"/>
              <a:t>Radical polymerization</a:t>
            </a:r>
          </a:p>
          <a:p>
            <a:pPr lvl="2"/>
            <a:r>
              <a:rPr lang="en-US" dirty="0" smtClean="0"/>
              <a:t>Living polymerization</a:t>
            </a:r>
          </a:p>
          <a:p>
            <a:pPr lvl="1"/>
            <a:r>
              <a:rPr lang="en-US" dirty="0" smtClean="0"/>
              <a:t>Step-growth</a:t>
            </a:r>
            <a:endParaRPr lang="en-US" dirty="0"/>
          </a:p>
        </p:txBody>
      </p:sp>
      <p:pic>
        <p:nvPicPr>
          <p:cNvPr id="3074" name="Picture 2" descr="http://web.pdx.edu/~wamserc/C336S99/gifs/23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936" y="4028107"/>
            <a:ext cx="5762146" cy="242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55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Growth Polymerization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9736"/>
            <a:ext cx="4173747" cy="3977227"/>
          </a:xfrm>
        </p:spPr>
        <p:txBody>
          <a:bodyPr/>
          <a:lstStyle/>
          <a:p>
            <a:r>
              <a:rPr lang="en-US" dirty="0" smtClean="0"/>
              <a:t>Results in a very narrow distribution of molecular weights</a:t>
            </a:r>
          </a:p>
          <a:p>
            <a:r>
              <a:rPr lang="en-US" dirty="0" smtClean="0"/>
              <a:t>Multiple chains form simultaneously that eventually link together to form a very long polymer chain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740" y="1768416"/>
            <a:ext cx="4121629" cy="41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Growth Polymerization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1279" cy="4351338"/>
          </a:xfrm>
        </p:spPr>
        <p:txBody>
          <a:bodyPr/>
          <a:lstStyle/>
          <a:p>
            <a:r>
              <a:rPr lang="en-US" dirty="0" smtClean="0"/>
              <a:t>Multiple chains growing individually from one another</a:t>
            </a:r>
          </a:p>
          <a:p>
            <a:r>
              <a:rPr lang="en-US" dirty="0" smtClean="0"/>
              <a:t>Leads to a wide dispersion in individual molecular weights</a:t>
            </a:r>
          </a:p>
          <a:p>
            <a:r>
              <a:rPr lang="en-US" dirty="0" smtClean="0"/>
              <a:t>Involves three distinct stages or steps:</a:t>
            </a:r>
          </a:p>
          <a:p>
            <a:pPr lvl="1"/>
            <a:r>
              <a:rPr lang="en-US" dirty="0" smtClean="0"/>
              <a:t>Initiation</a:t>
            </a:r>
          </a:p>
          <a:p>
            <a:pPr lvl="1"/>
            <a:r>
              <a:rPr lang="en-US" dirty="0" err="1" smtClean="0"/>
              <a:t>Propogation</a:t>
            </a:r>
            <a:endParaRPr lang="en-US" dirty="0" smtClean="0"/>
          </a:p>
          <a:p>
            <a:pPr lvl="1"/>
            <a:r>
              <a:rPr lang="en-US" dirty="0" smtClean="0"/>
              <a:t>Termination</a:t>
            </a:r>
            <a:endParaRPr lang="en-US" dirty="0"/>
          </a:p>
        </p:txBody>
      </p:sp>
      <p:pic>
        <p:nvPicPr>
          <p:cNvPr id="2050" name="Picture 2" descr="http://preparatorychemistry.com/images/Addition_polymer_ste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3457"/>
            <a:ext cx="5779399" cy="479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Molecular Weight for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35160"/>
          </a:xfrm>
        </p:spPr>
        <p:txBody>
          <a:bodyPr/>
          <a:lstStyle/>
          <a:p>
            <a:r>
              <a:rPr lang="en-US" dirty="0" smtClean="0"/>
              <a:t>Two different ways to calculate molecular weight for polymers:</a:t>
            </a:r>
          </a:p>
          <a:p>
            <a:pPr lvl="1"/>
            <a:r>
              <a:rPr lang="en-US" dirty="0" smtClean="0"/>
              <a:t>Number-average molecular weight</a:t>
            </a:r>
          </a:p>
          <a:p>
            <a:pPr lvl="1"/>
            <a:r>
              <a:rPr lang="en-US" dirty="0" smtClean="0"/>
              <a:t>Weight-average molecular weight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058103"/>
              </p:ext>
            </p:extLst>
          </p:nvPr>
        </p:nvGraphicFramePr>
        <p:xfrm>
          <a:off x="838200" y="3592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886982"/>
              </p:ext>
            </p:extLst>
          </p:nvPr>
        </p:nvGraphicFramePr>
        <p:xfrm>
          <a:off x="5949351" y="3592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4132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Molecular Weight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3410"/>
              </p:ext>
            </p:extLst>
          </p:nvPr>
        </p:nvGraphicFramePr>
        <p:xfrm>
          <a:off x="1674706" y="1706637"/>
          <a:ext cx="2898987" cy="935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787320" imgH="253800" progId="Equation.3">
                  <p:embed/>
                </p:oleObj>
              </mc:Choice>
              <mc:Fallback>
                <p:oleObj name="Equation" r:id="rId3" imgW="7873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4706" y="1706637"/>
                        <a:ext cx="2898987" cy="935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029991"/>
              </p:ext>
            </p:extLst>
          </p:nvPr>
        </p:nvGraphicFramePr>
        <p:xfrm>
          <a:off x="838200" y="3592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7532" y="2932981"/>
            <a:ext cx="419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Number-average molecular weight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270432"/>
              </p:ext>
            </p:extLst>
          </p:nvPr>
        </p:nvGraphicFramePr>
        <p:xfrm>
          <a:off x="7195868" y="1690688"/>
          <a:ext cx="2961708" cy="92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6" imgW="812520" imgH="253800" progId="Equation.3">
                  <p:embed/>
                </p:oleObj>
              </mc:Choice>
              <mc:Fallback>
                <p:oleObj name="Equation" r:id="rId6" imgW="8125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95868" y="1690688"/>
                        <a:ext cx="2961708" cy="925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73970" y="2932981"/>
            <a:ext cx="419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Weight-average molecular weight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734853"/>
              </p:ext>
            </p:extLst>
          </p:nvPr>
        </p:nvGraphicFramePr>
        <p:xfrm>
          <a:off x="5949351" y="3592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8551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Polymerization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8850"/>
          </a:xfrm>
        </p:spPr>
        <p:txBody>
          <a:bodyPr>
            <a:normAutofit/>
          </a:bodyPr>
          <a:lstStyle/>
          <a:p>
            <a:r>
              <a:rPr lang="en-US" dirty="0" smtClean="0"/>
              <a:t>Represents the average number of repeat units in a polymer chain</a:t>
            </a:r>
          </a:p>
          <a:p>
            <a:pPr lvl="1"/>
            <a:r>
              <a:rPr lang="en-US" dirty="0" smtClean="0"/>
              <a:t>i.e. describes how long the polymer chains are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m</a:t>
            </a:r>
            <a:r>
              <a:rPr lang="en-US" dirty="0" smtClean="0"/>
              <a:t> = molecular weight of a single monomer unit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16472"/>
              </p:ext>
            </p:extLst>
          </p:nvPr>
        </p:nvGraphicFramePr>
        <p:xfrm>
          <a:off x="4555824" y="3231820"/>
          <a:ext cx="1559487" cy="100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647640" imgH="419040" progId="Equation.3">
                  <p:embed/>
                </p:oleObj>
              </mc:Choice>
              <mc:Fallback>
                <p:oleObj name="Equation" r:id="rId3" imgW="647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5824" y="3231820"/>
                        <a:ext cx="1559487" cy="1009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66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MS textbook:</a:t>
            </a:r>
          </a:p>
          <a:p>
            <a:pPr lvl="1"/>
            <a:r>
              <a:rPr lang="en-US" dirty="0" smtClean="0"/>
              <a:t># 14.3-14.7 on pgs. 519-520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73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Polymer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12102" cy="467869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Linear polymers</a:t>
            </a:r>
          </a:p>
          <a:p>
            <a:pPr lvl="1"/>
            <a:r>
              <a:rPr lang="en-US" dirty="0" smtClean="0"/>
              <a:t>Just repeating monomer units in a linear fashion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Branched polymers</a:t>
            </a:r>
          </a:p>
          <a:p>
            <a:pPr lvl="1"/>
            <a:r>
              <a:rPr lang="en-US" dirty="0" smtClean="0"/>
              <a:t>Contain smaller chains that branch from a main polymer backbone</a:t>
            </a:r>
          </a:p>
          <a:p>
            <a:pPr lvl="1"/>
            <a:r>
              <a:rPr lang="en-US" dirty="0" smtClean="0"/>
              <a:t>Branches may consist of the same monomer as backbone or may be different (see copolymers later)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Crosslinked polymers</a:t>
            </a:r>
          </a:p>
          <a:p>
            <a:pPr lvl="1"/>
            <a:r>
              <a:rPr lang="en-US" dirty="0" smtClean="0"/>
              <a:t>Similar to branched polymers; however, branches actually connect adjacent polymer chains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Network polymers</a:t>
            </a:r>
          </a:p>
          <a:p>
            <a:pPr lvl="1"/>
            <a:r>
              <a:rPr lang="en-US" dirty="0" smtClean="0"/>
              <a:t>Essentially a highly branched polymer</a:t>
            </a:r>
            <a:endParaRPr lang="en-US" dirty="0"/>
          </a:p>
        </p:txBody>
      </p:sp>
      <p:pic>
        <p:nvPicPr>
          <p:cNvPr id="5122" name="Picture 2" descr="http://www.learneasy.info/MDME/MEMmods/MEM30007A/polymers/polymers_files/crosslin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138" y="1825625"/>
            <a:ext cx="5329662" cy="415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98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Stereoisomerism of Side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polymers have side groups (R groups) that are attached to the monomer units.</a:t>
            </a:r>
          </a:p>
          <a:p>
            <a:pPr lvl="1"/>
            <a:r>
              <a:rPr lang="en-US" dirty="0" smtClean="0"/>
              <a:t>As the polymer chain forms these R groups can organize themselves in various three-dimensional arrangements</a:t>
            </a:r>
          </a:p>
          <a:p>
            <a:pPr lvl="1"/>
            <a:r>
              <a:rPr lang="en-US" dirty="0" smtClean="0"/>
              <a:t>This three-dimensional organization is known as the polymer’s </a:t>
            </a:r>
            <a:r>
              <a:rPr lang="en-US" dirty="0" err="1" smtClean="0"/>
              <a:t>tacticity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9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to be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Crystals</a:t>
            </a:r>
          </a:p>
          <a:p>
            <a:r>
              <a:rPr lang="en-US" dirty="0" smtClean="0"/>
              <a:t>Nanomaterials</a:t>
            </a:r>
          </a:p>
          <a:p>
            <a:pPr lvl="1"/>
            <a:r>
              <a:rPr lang="en-US" dirty="0" smtClean="0"/>
              <a:t>Quantum Dots</a:t>
            </a:r>
          </a:p>
          <a:p>
            <a:pPr lvl="1"/>
            <a:r>
              <a:rPr lang="en-US" dirty="0" smtClean="0"/>
              <a:t>Carbon Nanotubes</a:t>
            </a:r>
          </a:p>
          <a:p>
            <a:pPr lvl="1"/>
            <a:r>
              <a:rPr lang="en-US" dirty="0" smtClean="0"/>
              <a:t>Graphene</a:t>
            </a:r>
          </a:p>
          <a:p>
            <a:r>
              <a:rPr lang="en-US" dirty="0" smtClean="0"/>
              <a:t>Polymers</a:t>
            </a:r>
          </a:p>
          <a:p>
            <a:r>
              <a:rPr lang="en-US" dirty="0" smtClean="0"/>
              <a:t>Biomaterials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5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Tacticity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01551" cy="4351338"/>
          </a:xfrm>
        </p:spPr>
        <p:txBody>
          <a:bodyPr/>
          <a:lstStyle/>
          <a:p>
            <a:r>
              <a:rPr lang="en-US" dirty="0" err="1" smtClean="0"/>
              <a:t>Atactic</a:t>
            </a:r>
            <a:endParaRPr lang="en-US" dirty="0" smtClean="0"/>
          </a:p>
          <a:p>
            <a:pPr lvl="1"/>
            <a:r>
              <a:rPr lang="en-US" dirty="0" smtClean="0"/>
              <a:t>Side chains randomly oriented relative to polymer backbone</a:t>
            </a:r>
          </a:p>
          <a:p>
            <a:r>
              <a:rPr lang="en-US" dirty="0" smtClean="0"/>
              <a:t>Isotactic</a:t>
            </a:r>
          </a:p>
          <a:p>
            <a:pPr lvl="1"/>
            <a:r>
              <a:rPr lang="en-US" dirty="0" smtClean="0"/>
              <a:t>All side chains on the same side of polymer backbone</a:t>
            </a:r>
          </a:p>
          <a:p>
            <a:r>
              <a:rPr lang="en-US" dirty="0" err="1" smtClean="0"/>
              <a:t>Syndiotactic</a:t>
            </a:r>
            <a:endParaRPr lang="en-US" dirty="0" smtClean="0"/>
          </a:p>
          <a:p>
            <a:pPr lvl="1"/>
            <a:r>
              <a:rPr lang="en-US" dirty="0" smtClean="0"/>
              <a:t>Side chains alternate sides</a:t>
            </a:r>
            <a:endParaRPr lang="en-US" dirty="0"/>
          </a:p>
        </p:txBody>
      </p:sp>
      <p:pic>
        <p:nvPicPr>
          <p:cNvPr id="5122" name="Picture 2" descr="http://nptel.ac.in/courses/116102026/Flash/fig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35" y="2262306"/>
            <a:ext cx="488632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84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Polymerization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polymerization is a chain growth polymerization that is highly controlled and allows for very narrow distributions in polymer chain lengths</a:t>
            </a:r>
          </a:p>
          <a:p>
            <a:r>
              <a:rPr lang="en-US" dirty="0" smtClean="0"/>
              <a:t>Only possible for certain types of polymers</a:t>
            </a:r>
          </a:p>
          <a:p>
            <a:pPr lvl="1"/>
            <a:r>
              <a:rPr lang="en-US" dirty="0" smtClean="0"/>
              <a:t>Can’t be adapted for just any type of polymer system</a:t>
            </a:r>
          </a:p>
          <a:p>
            <a:pPr lvl="1"/>
            <a:endParaRPr lang="en-US" dirty="0"/>
          </a:p>
          <a:p>
            <a:r>
              <a:rPr lang="en-US" dirty="0" smtClean="0"/>
              <a:t>Through living polymerization processes it is possible to create copolymers</a:t>
            </a:r>
          </a:p>
          <a:p>
            <a:pPr lvl="1"/>
            <a:r>
              <a:rPr lang="en-US" dirty="0" smtClean="0"/>
              <a:t>Polymers consisting of two or more different types of monomer units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3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Copolymers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 copolymers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575219"/>
          </a:xfrm>
        </p:spPr>
        <p:txBody>
          <a:bodyPr/>
          <a:lstStyle/>
          <a:p>
            <a:r>
              <a:rPr lang="en-US" dirty="0" smtClean="0"/>
              <a:t>Individual monomers have a random distribution throughout the polymer chain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Alternating copolymers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143899"/>
          </a:xfrm>
        </p:spPr>
        <p:txBody>
          <a:bodyPr/>
          <a:lstStyle/>
          <a:p>
            <a:r>
              <a:rPr lang="en-US" dirty="0" smtClean="0"/>
              <a:t>Individual monomers alternate throughout the polymer chain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79" y="4212486"/>
            <a:ext cx="4482998" cy="1364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588" y="4212486"/>
            <a:ext cx="4839976" cy="131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04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Polymers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copolymers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713242"/>
          </a:xfrm>
        </p:spPr>
        <p:txBody>
          <a:bodyPr/>
          <a:lstStyle/>
          <a:p>
            <a:r>
              <a:rPr lang="en-US" dirty="0" smtClean="0"/>
              <a:t>Monomer A is repeated continually for a block of polymer followed by a block of monomer 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Graft copolymers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316038"/>
          </a:xfrm>
        </p:spPr>
        <p:txBody>
          <a:bodyPr/>
          <a:lstStyle/>
          <a:p>
            <a:r>
              <a:rPr lang="en-US" dirty="0" smtClean="0"/>
              <a:t>A polymer of monomer A serves as a backbone with side chains of monomer B extending from it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77" y="4304582"/>
            <a:ext cx="4316514" cy="1588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200" y="4304582"/>
            <a:ext cx="4077841" cy="193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0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Nanomaterials—Quantum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electronic structure of bulk solids was best described using bands to picture the arrangement of MO energy levels</a:t>
            </a:r>
          </a:p>
          <a:p>
            <a:r>
              <a:rPr lang="en-US" dirty="0" smtClean="0"/>
              <a:t>The point at which we have to stop using discreet energy levels and start using band structure turns out to be ~1-10 nm in size</a:t>
            </a:r>
          </a:p>
          <a:p>
            <a:pPr lvl="1"/>
            <a:r>
              <a:rPr lang="en-US" dirty="0" smtClean="0"/>
              <a:t>This is the level at which </a:t>
            </a:r>
            <a:r>
              <a:rPr lang="en-US" dirty="0" smtClean="0">
                <a:solidFill>
                  <a:srgbClr val="FF0000"/>
                </a:solidFill>
              </a:rPr>
              <a:t>nanostructures</a:t>
            </a:r>
            <a:r>
              <a:rPr lang="en-US" dirty="0" smtClean="0"/>
              <a:t> are discussed</a:t>
            </a:r>
          </a:p>
          <a:p>
            <a:pPr lvl="1"/>
            <a:endParaRPr lang="en-US" dirty="0"/>
          </a:p>
          <a:p>
            <a:r>
              <a:rPr lang="en-US" dirty="0" smtClean="0"/>
              <a:t>When synthesizing particles of semiconductors, particles of a size between 1-10 nm are referred to as </a:t>
            </a:r>
            <a:r>
              <a:rPr lang="en-US" dirty="0" smtClean="0">
                <a:solidFill>
                  <a:srgbClr val="FF0000"/>
                </a:solidFill>
              </a:rPr>
              <a:t>quantum dots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9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Dot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192" cy="4351338"/>
          </a:xfrm>
        </p:spPr>
        <p:txBody>
          <a:bodyPr/>
          <a:lstStyle/>
          <a:p>
            <a:r>
              <a:rPr lang="en-US" dirty="0" smtClean="0"/>
              <a:t>As we saw in bulk materials, the size of the band gap changed depending on the size of the sample</a:t>
            </a:r>
          </a:p>
          <a:p>
            <a:pPr lvl="1"/>
            <a:r>
              <a:rPr lang="en-US" dirty="0" smtClean="0"/>
              <a:t>This can actually be seen by the naked eye for semiconductors of various size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070" y="1825625"/>
            <a:ext cx="6068930" cy="4007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4" y="4713445"/>
            <a:ext cx="5851306" cy="130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6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Dot Emission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3567"/>
          </a:xfrm>
        </p:spPr>
        <p:txBody>
          <a:bodyPr/>
          <a:lstStyle/>
          <a:p>
            <a:r>
              <a:rPr lang="en-US" dirty="0" smtClean="0"/>
              <a:t>Not only do quantum dots absorb light with different wavelength depending on size, they also </a:t>
            </a:r>
            <a:r>
              <a:rPr lang="en-US" i="1" dirty="0" smtClean="0"/>
              <a:t>emit</a:t>
            </a:r>
            <a:r>
              <a:rPr lang="en-US" dirty="0" smtClean="0"/>
              <a:t> different wavelengths as a function of size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723" y="2780718"/>
            <a:ext cx="5328393" cy="40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7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Quantum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upcoming lab we will be synthesizing both bulk </a:t>
            </a:r>
            <a:r>
              <a:rPr lang="en-US" dirty="0" err="1" smtClean="0"/>
              <a:t>CdS</a:t>
            </a:r>
            <a:r>
              <a:rPr lang="en-US" dirty="0" smtClean="0"/>
              <a:t> (&gt; 100 nm) and </a:t>
            </a:r>
            <a:r>
              <a:rPr lang="en-US" dirty="0" err="1" smtClean="0"/>
              <a:t>CdS</a:t>
            </a:r>
            <a:r>
              <a:rPr lang="en-US" dirty="0" smtClean="0"/>
              <a:t> quantum dots separately</a:t>
            </a:r>
          </a:p>
          <a:p>
            <a:pPr lvl="1"/>
            <a:r>
              <a:rPr lang="en-US" dirty="0" smtClean="0"/>
              <a:t>Bulk material will be synthesized by simply adding aqueous solutions of CdCl</a:t>
            </a:r>
            <a:r>
              <a:rPr lang="en-US" baseline="-25000" dirty="0" smtClean="0"/>
              <a:t>2</a:t>
            </a:r>
            <a:r>
              <a:rPr lang="en-US" dirty="0" smtClean="0"/>
              <a:t> and Na</a:t>
            </a:r>
            <a:r>
              <a:rPr lang="en-US" baseline="-25000" dirty="0" smtClean="0"/>
              <a:t>2</a:t>
            </a:r>
            <a:r>
              <a:rPr lang="en-US" dirty="0" smtClean="0"/>
              <a:t>S together</a:t>
            </a:r>
          </a:p>
          <a:p>
            <a:pPr lvl="1"/>
            <a:r>
              <a:rPr lang="en-US" dirty="0" smtClean="0"/>
              <a:t>Quantum dots will be synthesized as described later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main objective of the experiment is not only to synthesize </a:t>
            </a:r>
            <a:r>
              <a:rPr lang="en-US" dirty="0" err="1" smtClean="0"/>
              <a:t>CdS</a:t>
            </a:r>
            <a:r>
              <a:rPr lang="en-US" dirty="0" smtClean="0"/>
              <a:t> quantum dots but also to determine their average size via UV-Vis spectroscopy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2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Grown via the Use of Reverse Micelles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0327" y="1917576"/>
            <a:ext cx="4771845" cy="4351338"/>
          </a:xfrm>
        </p:spPr>
        <p:txBody>
          <a:bodyPr/>
          <a:lstStyle/>
          <a:p>
            <a:r>
              <a:rPr lang="en-US" dirty="0" smtClean="0"/>
              <a:t>The size of the nanoparticles will be restricted via the use of reverse micelles</a:t>
            </a:r>
          </a:p>
          <a:p>
            <a:pPr lvl="1"/>
            <a:r>
              <a:rPr lang="en-US" dirty="0" smtClean="0"/>
              <a:t>Reverse in terms of the phases (aqueous vs. organic)</a:t>
            </a:r>
          </a:p>
          <a:p>
            <a:r>
              <a:rPr lang="en-US" dirty="0" smtClean="0"/>
              <a:t>Crystal growth will take place in the micelles and can grow no larger than the micelle allows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7576"/>
            <a:ext cx="6657472" cy="39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1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Nanoparticle Size via UV-Vis Spectroscopy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401978"/>
              </p:ext>
            </p:extLst>
          </p:nvPr>
        </p:nvGraphicFramePr>
        <p:xfrm>
          <a:off x="2415517" y="2746166"/>
          <a:ext cx="6668098" cy="128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2501640" imgH="482400" progId="Equation.3">
                  <p:embed/>
                </p:oleObj>
              </mc:Choice>
              <mc:Fallback>
                <p:oleObj name="Equation" r:id="rId3" imgW="25016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5517" y="2746166"/>
                        <a:ext cx="6668098" cy="1286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11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6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739</Words>
  <Application>Microsoft Office PowerPoint</Application>
  <PresentationFormat>Widescreen</PresentationFormat>
  <Paragraphs>113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Equation</vt:lpstr>
      <vt:lpstr>Modern Materials</vt:lpstr>
      <vt:lpstr>Materials to be Discussed</vt:lpstr>
      <vt:lpstr>Nanomaterials—Quantum Dots</vt:lpstr>
      <vt:lpstr>Quantum Dot Properties</vt:lpstr>
      <vt:lpstr>Quantum Dot Emission Properties</vt:lpstr>
      <vt:lpstr>Synthesis of Quantum Dots</vt:lpstr>
      <vt:lpstr>Control of Grown via the Use of Reverse Micelles</vt:lpstr>
      <vt:lpstr>Determination of Nanoparticle Size via UV-Vis Spectroscopy</vt:lpstr>
      <vt:lpstr>Polymers</vt:lpstr>
      <vt:lpstr>Polymer Construction</vt:lpstr>
      <vt:lpstr>Polymerization Processes</vt:lpstr>
      <vt:lpstr>Step Growth Polymerization</vt:lpstr>
      <vt:lpstr>Chain Growth Polymerization</vt:lpstr>
      <vt:lpstr>Determining Molecular Weight for Polymers</vt:lpstr>
      <vt:lpstr>Calculating Molecular Weight</vt:lpstr>
      <vt:lpstr>Degree of Polymerization</vt:lpstr>
      <vt:lpstr>Sample Problems</vt:lpstr>
      <vt:lpstr>Generic Polymer Types</vt:lpstr>
      <vt:lpstr>Stereoisomerism of Side Changes</vt:lpstr>
      <vt:lpstr>Tacticity</vt:lpstr>
      <vt:lpstr>Living Polymerization</vt:lpstr>
      <vt:lpstr>Types of Copolymers</vt:lpstr>
      <vt:lpstr>Types of Polymers (cont.)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Materials</dc:title>
  <dc:creator>John Cody</dc:creator>
  <cp:lastModifiedBy>John Cody</cp:lastModifiedBy>
  <cp:revision>38</cp:revision>
  <cp:lastPrinted>2016-04-22T17:41:55Z</cp:lastPrinted>
  <dcterms:created xsi:type="dcterms:W3CDTF">2016-04-14T14:37:36Z</dcterms:created>
  <dcterms:modified xsi:type="dcterms:W3CDTF">2016-04-22T18:03:20Z</dcterms:modified>
</cp:coreProperties>
</file>