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1" r:id="rId2"/>
    <p:sldMasterId id="2147483673" r:id="rId3"/>
  </p:sldMasterIdLst>
  <p:sldIdLst>
    <p:sldId id="256" r:id="rId4"/>
    <p:sldId id="257" r:id="rId5"/>
    <p:sldId id="258" r:id="rId6"/>
    <p:sldId id="261" r:id="rId7"/>
    <p:sldId id="265" r:id="rId8"/>
    <p:sldId id="262" r:id="rId9"/>
    <p:sldId id="263" r:id="rId10"/>
    <p:sldId id="269" r:id="rId11"/>
    <p:sldId id="270" r:id="rId12"/>
    <p:sldId id="271" r:id="rId13"/>
    <p:sldId id="27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512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512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2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2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CC27191-38B4-4878-ADDA-352C2D2E8E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4365AD-429F-4A87-9796-57981E3552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FDF283-FEAE-481D-A01E-56059ED8DB7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A17231-26C5-4C68-B79D-AC1E185407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4826A8-A1CB-4AD9-85E3-8629A7498C7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A6EB920-0BC9-45A3-B78C-FB7B794D18A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283976E-8436-4D35-A7A3-A0227BEEE54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D52392C-FAFF-4BBA-9EBA-7925A2BF1FC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D8A0AA3-EBBA-475F-B350-5BE2569B15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2EA9334-E76E-4391-93DB-188666C1F1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5E9F3D5-C5EF-46FC-ADED-774AA34E85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A17231-26C5-4C68-B79D-AC1E185407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34365AD-429F-4A87-9796-57981E3552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FDF283-FEAE-481D-A01E-56059ED8DB7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EA17231-26C5-4C68-B79D-AC1E185407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4826A8-A1CB-4AD9-85E3-8629A7498C7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A6EB920-0BC9-45A3-B78C-FB7B794D18A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283976E-8436-4D35-A7A3-A0227BEEE54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D52392C-FAFF-4BBA-9EBA-7925A2BF1FC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D8A0AA3-EBBA-475F-B350-5BE2569B15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2EA9334-E76E-4391-93DB-188666C1F1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5E9F3D5-C5EF-46FC-ADED-774AA34E85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4826A8-A1CB-4AD9-85E3-8629A7498C7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34365AD-429F-4A87-9796-57981E3552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BFDF283-FEAE-481D-A01E-56059ED8DB7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A6EB920-0BC9-45A3-B78C-FB7B794D18A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83976E-8436-4D35-A7A3-A0227BEEE54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D52392C-FAFF-4BBA-9EBA-7925A2BF1FC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8A0AA3-EBBA-475F-B350-5BE2569B15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EA9334-E76E-4391-93DB-188666C1F1B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E9F3D5-C5EF-46FC-ADED-774AA34E85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42E99191-CC52-4A75-AFB2-FC8496A1A0C2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1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 bwMode="auto">
          <a:xfrm>
            <a:off x="127000" y="127000"/>
            <a:ext cx="889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400" smtClean="0"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 bwMode="auto">
          <a:xfrm>
            <a:off x="127000" y="31115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 smtClean="0">
                <a:latin typeface="+mn-lt"/>
              </a:rPr>
              <a:t>A.) Response A</a:t>
            </a:r>
          </a:p>
        </p:txBody>
      </p:sp>
      <p:sp>
        <p:nvSpPr>
          <p:cNvPr id="4" name="BShape"/>
          <p:cNvSpPr/>
          <p:nvPr userDrawn="1"/>
        </p:nvSpPr>
        <p:spPr bwMode="auto">
          <a:xfrm>
            <a:off x="127000" y="38354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 smtClean="0">
                <a:latin typeface="+mn-lt"/>
              </a:rPr>
              <a:t>B.) Response B</a:t>
            </a:r>
          </a:p>
        </p:txBody>
      </p:sp>
      <p:sp>
        <p:nvSpPr>
          <p:cNvPr id="5" name="CShape"/>
          <p:cNvSpPr/>
          <p:nvPr userDrawn="1"/>
        </p:nvSpPr>
        <p:spPr bwMode="auto">
          <a:xfrm>
            <a:off x="127000" y="45593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 smtClean="0">
                <a:latin typeface="+mn-lt"/>
              </a:rPr>
              <a:t>C.) Response C</a:t>
            </a:r>
          </a:p>
        </p:txBody>
      </p:sp>
      <p:sp>
        <p:nvSpPr>
          <p:cNvPr id="6" name="DShape"/>
          <p:cNvSpPr/>
          <p:nvPr userDrawn="1"/>
        </p:nvSpPr>
        <p:spPr bwMode="auto">
          <a:xfrm>
            <a:off x="127000" y="52832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 smtClean="0">
                <a:latin typeface="+mn-lt"/>
              </a:rPr>
              <a:t>D.) Response D</a:t>
            </a:r>
          </a:p>
        </p:txBody>
      </p:sp>
      <p:sp>
        <p:nvSpPr>
          <p:cNvPr id="7" name="EShape"/>
          <p:cNvSpPr/>
          <p:nvPr userDrawn="1"/>
        </p:nvSpPr>
        <p:spPr bwMode="auto">
          <a:xfrm>
            <a:off x="127000" y="6007100"/>
            <a:ext cx="8890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 smtClean="0">
                <a:latin typeface="+mn-lt"/>
              </a:rPr>
              <a:t>E.) Response E</a:t>
            </a:r>
          </a:p>
        </p:txBody>
      </p:sp>
      <p:sp>
        <p:nvSpPr>
          <p:cNvPr id="8" name="Percent"/>
          <p:cNvSpPr/>
          <p:nvPr userDrawn="1"/>
        </p:nvSpPr>
        <p:spPr bwMode="auto"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Percent Complete 100%</a:t>
            </a:r>
          </a:p>
        </p:txBody>
      </p:sp>
      <p:sp>
        <p:nvSpPr>
          <p:cNvPr id="9" name="Timer"/>
          <p:cNvSpPr/>
          <p:nvPr userDrawn="1"/>
        </p:nvSpPr>
        <p:spPr bwMode="auto"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2" name="GraphShape" hidden="1"/>
          <p:cNvSpPr/>
          <p:nvPr userDrawn="1"/>
        </p:nvSpPr>
        <p:spPr bwMode="auto">
          <a:xfrm>
            <a:off x="127000" y="254000"/>
            <a:ext cx="1270000" cy="1270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iRespond Graph</a:t>
            </a:r>
          </a:p>
        </p:txBody>
      </p:sp>
      <p:grpSp>
        <p:nvGrpSpPr>
          <p:cNvPr id="4096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 bwMode="auto"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CorrectBar1"/>
            <p:cNvSpPr/>
            <p:nvPr userDrawn="1"/>
          </p:nvSpPr>
          <p:spPr bwMode="auto"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 bwMode="auto"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67%</a:t>
              </a:r>
            </a:p>
          </p:txBody>
        </p:sp>
        <p:sp>
          <p:nvSpPr>
            <p:cNvPr id="6" name="PercentLabel1"/>
            <p:cNvSpPr/>
            <p:nvPr userDrawn="1"/>
          </p:nvSpPr>
          <p:spPr bwMode="auto"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33%</a:t>
              </a:r>
            </a:p>
          </p:txBody>
        </p:sp>
        <p:sp>
          <p:nvSpPr>
            <p:cNvPr id="9" name="PercentLabel2"/>
            <p:cNvSpPr/>
            <p:nvPr userDrawn="1"/>
          </p:nvSpPr>
          <p:spPr bwMode="auto"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100%</a:t>
              </a:r>
            </a:p>
          </p:txBody>
        </p:sp>
        <p:sp>
          <p:nvSpPr>
            <p:cNvPr id="12" name="PercentLabel3"/>
            <p:cNvSpPr/>
            <p:nvPr userDrawn="1"/>
          </p:nvSpPr>
          <p:spPr bwMode="auto"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100%</a:t>
              </a:r>
            </a:p>
          </p:txBody>
        </p:sp>
        <p:sp>
          <p:nvSpPr>
            <p:cNvPr id="15" name="PercentLabel4"/>
            <p:cNvSpPr/>
            <p:nvPr userDrawn="1"/>
          </p:nvSpPr>
          <p:spPr bwMode="auto"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67%</a:t>
              </a:r>
            </a:p>
          </p:txBody>
        </p:sp>
      </p:grpSp>
      <p:grpSp>
        <p:nvGrpSpPr>
          <p:cNvPr id="4097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 bwMode="auto"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IncorrectBar3"/>
            <p:cNvSpPr/>
            <p:nvPr userDrawn="1"/>
          </p:nvSpPr>
          <p:spPr bwMode="auto"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IncorrectBar4"/>
            <p:cNvSpPr/>
            <p:nvPr userDrawn="1"/>
          </p:nvSpPr>
          <p:spPr bwMode="auto"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 bwMode="auto"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A*</a:t>
              </a:r>
            </a:p>
          </p:txBody>
        </p:sp>
        <p:sp>
          <p:nvSpPr>
            <p:cNvPr id="8" name="XValueLabel1"/>
            <p:cNvSpPr/>
            <p:nvPr userDrawn="1"/>
          </p:nvSpPr>
          <p:spPr bwMode="auto"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B*</a:t>
              </a:r>
            </a:p>
          </p:txBody>
        </p:sp>
        <p:sp>
          <p:nvSpPr>
            <p:cNvPr id="11" name="XValueLabel2"/>
            <p:cNvSpPr/>
            <p:nvPr userDrawn="1"/>
          </p:nvSpPr>
          <p:spPr bwMode="auto"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C</a:t>
              </a:r>
            </a:p>
          </p:txBody>
        </p:sp>
        <p:sp>
          <p:nvSpPr>
            <p:cNvPr id="14" name="XValueLabel3"/>
            <p:cNvSpPr/>
            <p:nvPr userDrawn="1"/>
          </p:nvSpPr>
          <p:spPr bwMode="auto"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D</a:t>
              </a:r>
            </a:p>
          </p:txBody>
        </p:sp>
        <p:sp>
          <p:nvSpPr>
            <p:cNvPr id="17" name="XValueLabel4"/>
            <p:cNvSpPr/>
            <p:nvPr userDrawn="1"/>
          </p:nvSpPr>
          <p:spPr bwMode="auto"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E</a:t>
              </a: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 bwMode="auto">
            <a:xfrm>
              <a:off x="889000" y="5715000"/>
              <a:ext cx="8001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YAxisLine"/>
            <p:cNvCxnSpPr/>
            <p:nvPr userDrawn="1"/>
          </p:nvCxnSpPr>
          <p:spPr bwMode="auto">
            <a:xfrm>
              <a:off x="1016000" y="1587500"/>
              <a:ext cx="0" cy="412750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YAxisTick0"/>
            <p:cNvCxnSpPr/>
            <p:nvPr userDrawn="1"/>
          </p:nvCxnSpPr>
          <p:spPr bwMode="auto">
            <a:xfrm>
              <a:off x="889000" y="571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YAxisTick1"/>
            <p:cNvCxnSpPr/>
            <p:nvPr userDrawn="1"/>
          </p:nvCxnSpPr>
          <p:spPr bwMode="auto">
            <a:xfrm>
              <a:off x="889000" y="444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YAxisTick2"/>
            <p:cNvCxnSpPr/>
            <p:nvPr userDrawn="1"/>
          </p:nvCxnSpPr>
          <p:spPr bwMode="auto">
            <a:xfrm>
              <a:off x="889000" y="317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YAxisTick3"/>
            <p:cNvCxnSpPr/>
            <p:nvPr userDrawn="1"/>
          </p:nvCxnSpPr>
          <p:spPr bwMode="auto">
            <a:xfrm>
              <a:off x="889000" y="1905000"/>
              <a:ext cx="254000" cy="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 bwMode="auto"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0</a:t>
              </a:r>
            </a:p>
          </p:txBody>
        </p:sp>
        <p:sp>
          <p:nvSpPr>
            <p:cNvPr id="23" name="YValueLabel1"/>
            <p:cNvSpPr/>
            <p:nvPr userDrawn="1"/>
          </p:nvSpPr>
          <p:spPr bwMode="auto"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1</a:t>
              </a:r>
            </a:p>
          </p:txBody>
        </p:sp>
        <p:sp>
          <p:nvSpPr>
            <p:cNvPr id="25" name="YValueLabel2"/>
            <p:cNvSpPr/>
            <p:nvPr userDrawn="1"/>
          </p:nvSpPr>
          <p:spPr bwMode="auto"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2</a:t>
              </a:r>
            </a:p>
          </p:txBody>
        </p:sp>
        <p:sp>
          <p:nvSpPr>
            <p:cNvPr id="27" name="YValueLabel3"/>
            <p:cNvSpPr/>
            <p:nvPr userDrawn="1"/>
          </p:nvSpPr>
          <p:spPr bwMode="auto"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600"/>
              <a:t>Intermolecular Forces, Solids, and Liquids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Phase Changes</a:t>
            </a:r>
            <a:br>
              <a:rPr lang="en-US" sz="3800"/>
            </a:br>
            <a:r>
              <a:rPr lang="en-US" sz="3800"/>
              <a:t>Section 11.4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1428750"/>
          </a:xfrm>
        </p:spPr>
        <p:txBody>
          <a:bodyPr/>
          <a:lstStyle/>
          <a:p>
            <a:r>
              <a:rPr lang="en-US" sz="2800" dirty="0"/>
              <a:t>As the individual particles of a solid, liquid, or gas gain or lose kinetic energy, they may go through a series of </a:t>
            </a:r>
            <a:r>
              <a:rPr lang="en-US" sz="2800" dirty="0">
                <a:solidFill>
                  <a:srgbClr val="FF0000"/>
                </a:solidFill>
              </a:rPr>
              <a:t>phase changes</a:t>
            </a:r>
          </a:p>
        </p:txBody>
      </p:sp>
      <p:pic>
        <p:nvPicPr>
          <p:cNvPr id="8196" name="Picture 4" descr="11_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095625"/>
            <a:ext cx="5364163" cy="3762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Heating Curves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836613"/>
          </a:xfrm>
        </p:spPr>
        <p:txBody>
          <a:bodyPr/>
          <a:lstStyle/>
          <a:p>
            <a:r>
              <a:rPr lang="en-US"/>
              <a:t>Heating curve for H</a:t>
            </a:r>
            <a:r>
              <a:rPr lang="en-US" baseline="-25000"/>
              <a:t>2</a:t>
            </a:r>
            <a:r>
              <a:rPr lang="en-US"/>
              <a:t>O</a:t>
            </a:r>
          </a:p>
        </p:txBody>
      </p:sp>
      <p:pic>
        <p:nvPicPr>
          <p:cNvPr id="19460" name="Picture 4" descr="11_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8475" y="2232025"/>
            <a:ext cx="5959475" cy="4625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Solids, Liquids, and Gases:  A Comparison--Section 11.1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1616075"/>
          </a:xfrm>
        </p:spPr>
        <p:txBody>
          <a:bodyPr/>
          <a:lstStyle/>
          <a:p>
            <a:r>
              <a:rPr lang="en-US"/>
              <a:t>The physical state that a substance is most directly influenced by the amount of kinetic energy present in the substance</a:t>
            </a:r>
          </a:p>
        </p:txBody>
      </p:sp>
      <p:pic>
        <p:nvPicPr>
          <p:cNvPr id="7172" name="Picture 4" descr="11_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6563" y="3546475"/>
            <a:ext cx="6019800" cy="3311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Intermolecular Forces</a:t>
            </a:r>
            <a:br>
              <a:rPr lang="en-US" sz="4000"/>
            </a:br>
            <a:r>
              <a:rPr lang="en-US" sz="4000"/>
              <a:t>Section 11.2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physical properties of liquids are largely dominated by the effects of intermolecular forces</a:t>
            </a:r>
          </a:p>
          <a:p>
            <a:pPr lvl="1"/>
            <a:r>
              <a:rPr lang="en-US"/>
              <a:t>Vapor pressure</a:t>
            </a:r>
          </a:p>
          <a:p>
            <a:pPr lvl="1"/>
            <a:r>
              <a:rPr lang="en-US"/>
              <a:t>Boiling point</a:t>
            </a:r>
          </a:p>
          <a:p>
            <a:pPr lvl="1"/>
            <a:r>
              <a:rPr lang="en-US"/>
              <a:t>Melting point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Dipole-dipole Forces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4754563" cy="3886200"/>
          </a:xfrm>
        </p:spPr>
        <p:txBody>
          <a:bodyPr/>
          <a:lstStyle/>
          <a:p>
            <a:r>
              <a:rPr lang="en-US" sz="2800"/>
              <a:t>Similar to ion-dipole, but involves the alignment of dipoles of two different polar compounds</a:t>
            </a:r>
          </a:p>
          <a:p>
            <a:pPr lvl="1"/>
            <a:r>
              <a:rPr lang="en-US" sz="2400"/>
              <a:t>The strength of dipole-dipole interactions increases as the strength of the dipole interactions increase</a:t>
            </a:r>
          </a:p>
        </p:txBody>
      </p:sp>
      <p:pic>
        <p:nvPicPr>
          <p:cNvPr id="11268" name="Picture 4" descr="11_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1550" y="2241550"/>
            <a:ext cx="4164013" cy="338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H-Bonding (Special Case of Dipole-Dipole Interaction)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a H-bond to form the following two criteria must be met:</a:t>
            </a:r>
          </a:p>
          <a:p>
            <a:pPr lvl="1"/>
            <a:r>
              <a:rPr lang="en-US"/>
              <a:t>A covalent bond containing hydrogen must exist (N-H, O-H, or F-H bond)</a:t>
            </a:r>
          </a:p>
          <a:p>
            <a:pPr lvl="2"/>
            <a:r>
              <a:rPr lang="en-US"/>
              <a:t>H-bond donor</a:t>
            </a:r>
          </a:p>
          <a:p>
            <a:pPr lvl="1"/>
            <a:r>
              <a:rPr lang="en-US"/>
              <a:t>A lone pair of electrons must exist</a:t>
            </a:r>
          </a:p>
          <a:p>
            <a:pPr lvl="2"/>
            <a:r>
              <a:rPr lang="en-US"/>
              <a:t>H-bond acceptor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London Dispersion Forces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London dispersion forces</a:t>
            </a:r>
            <a:r>
              <a:rPr lang="en-US"/>
              <a:t> exist for every single molecule (both polar and nonpolar)</a:t>
            </a:r>
          </a:p>
          <a:p>
            <a:r>
              <a:rPr lang="en-US"/>
              <a:t>They are the only intermolecular force present for nonpolar molecules or atoms, however</a:t>
            </a:r>
          </a:p>
          <a:p>
            <a:r>
              <a:rPr lang="en-US"/>
              <a:t>Strength of dispersion forces depends on the </a:t>
            </a:r>
            <a:r>
              <a:rPr lang="en-US">
                <a:solidFill>
                  <a:srgbClr val="FF3300"/>
                </a:solidFill>
              </a:rPr>
              <a:t>polarizability</a:t>
            </a:r>
            <a:r>
              <a:rPr lang="en-US"/>
              <a:t> of the atom or molecule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Polarizability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The polarizability of a molecule describes the extent to which the electron distribution can be altered creating an </a:t>
            </a:r>
            <a:r>
              <a:rPr lang="en-US" sz="2800">
                <a:solidFill>
                  <a:srgbClr val="FF3300"/>
                </a:solidFill>
              </a:rPr>
              <a:t>instantaneous dipole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As a result, large atoms or molecules tend to have stronger dispersion forces than smaller</a:t>
            </a:r>
          </a:p>
        </p:txBody>
      </p:sp>
      <p:pic>
        <p:nvPicPr>
          <p:cNvPr id="13316" name="Picture 4" descr="11_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250" y="4095750"/>
            <a:ext cx="7620000" cy="2762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Surface Tension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2089150"/>
          </a:xfrm>
        </p:spPr>
        <p:txBody>
          <a:bodyPr/>
          <a:lstStyle/>
          <a:p>
            <a:r>
              <a:rPr lang="en-US">
                <a:solidFill>
                  <a:srgbClr val="FF3300"/>
                </a:solidFill>
              </a:rPr>
              <a:t>Surface tension</a:t>
            </a:r>
            <a:r>
              <a:rPr lang="en-US"/>
              <a:t> is the energy required to increase the surface area of a liquid</a:t>
            </a:r>
          </a:p>
          <a:p>
            <a:pPr lvl="1"/>
            <a:r>
              <a:rPr lang="en-US"/>
              <a:t>In order to increase the surface area, IMFs must be overcome</a:t>
            </a:r>
          </a:p>
        </p:txBody>
      </p:sp>
      <p:pic>
        <p:nvPicPr>
          <p:cNvPr id="21508" name="Picture 4" descr="11_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8475" y="3727450"/>
            <a:ext cx="3200400" cy="2924175"/>
          </a:xfrm>
          <a:prstGeom prst="rect">
            <a:avLst/>
          </a:prstGeom>
          <a:noFill/>
        </p:spPr>
      </p:pic>
      <p:pic>
        <p:nvPicPr>
          <p:cNvPr id="21509" name="Picture 5" descr="11_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5" y="4114800"/>
            <a:ext cx="2136775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Reminder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Whenever physical properties of molecules are compared (i.e. boiling point, melting point, viscosity, vapor pressure, surface tension, etc.), always think about IMFs.</a:t>
            </a:r>
          </a:p>
          <a:p>
            <a:r>
              <a:rPr lang="en-US"/>
              <a:t>Simply compare the forces present in each scenario and determine which is stronger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QuestionMaster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RespondGraphMaster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225</TotalTime>
  <Words>331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Times New Roman</vt:lpstr>
      <vt:lpstr>Wingdings</vt:lpstr>
      <vt:lpstr>Pixel</vt:lpstr>
      <vt:lpstr>iRespondQuestionMaster</vt:lpstr>
      <vt:lpstr>iRespondGraphMaster</vt:lpstr>
      <vt:lpstr>Intermolecular Forces, Solids, and Liquids</vt:lpstr>
      <vt:lpstr>Solids, Liquids, and Gases:  A Comparison--Section 11.1</vt:lpstr>
      <vt:lpstr>Intermolecular Forces Section 11.2</vt:lpstr>
      <vt:lpstr>Dipole-dipole Forces</vt:lpstr>
      <vt:lpstr>H-Bonding (Special Case of Dipole-Dipole Interaction)</vt:lpstr>
      <vt:lpstr>London Dispersion Forces</vt:lpstr>
      <vt:lpstr>Polarizability</vt:lpstr>
      <vt:lpstr>Surface Tension</vt:lpstr>
      <vt:lpstr>Reminder</vt:lpstr>
      <vt:lpstr>Phase Changes Section 11.4</vt:lpstr>
      <vt:lpstr>Heating Curves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Intermolecular Forces, Solids, and Liquids</dc:title>
  <dc:creator>Cobb County School District</dc:creator>
  <cp:lastModifiedBy>John Cody</cp:lastModifiedBy>
  <cp:revision>9</cp:revision>
  <dcterms:created xsi:type="dcterms:W3CDTF">2009-02-16T17:58:38Z</dcterms:created>
  <dcterms:modified xsi:type="dcterms:W3CDTF">2017-05-16T16:35:28Z</dcterms:modified>
</cp:coreProperties>
</file>