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D7B6-36DB-40D4-8C9B-715AE82F5B9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1415-5C3F-40B9-BC53-D7B52688D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82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D7B6-36DB-40D4-8C9B-715AE82F5B9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1415-5C3F-40B9-BC53-D7B52688D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09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D7B6-36DB-40D4-8C9B-715AE82F5B9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1415-5C3F-40B9-BC53-D7B52688D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63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D7B6-36DB-40D4-8C9B-715AE82F5B9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1415-5C3F-40B9-BC53-D7B52688D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95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D7B6-36DB-40D4-8C9B-715AE82F5B9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1415-5C3F-40B9-BC53-D7B52688D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45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D7B6-36DB-40D4-8C9B-715AE82F5B9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1415-5C3F-40B9-BC53-D7B52688D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18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D7B6-36DB-40D4-8C9B-715AE82F5B9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1415-5C3F-40B9-BC53-D7B52688D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9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D7B6-36DB-40D4-8C9B-715AE82F5B9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1415-5C3F-40B9-BC53-D7B52688D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15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D7B6-36DB-40D4-8C9B-715AE82F5B9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1415-5C3F-40B9-BC53-D7B52688D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97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D7B6-36DB-40D4-8C9B-715AE82F5B9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1415-5C3F-40B9-BC53-D7B52688D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261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7D7B6-36DB-40D4-8C9B-715AE82F5B9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01415-5C3F-40B9-BC53-D7B52688D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7D7B6-36DB-40D4-8C9B-715AE82F5B9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01415-5C3F-40B9-BC53-D7B52688D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87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7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Things Covered Thus Far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201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System Energy Balances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mass transferred across system boundaries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ym typeface="Symbol" panose="05050102010706020507" pitchFamily="18" charset="2"/>
              </a:rPr>
              <a:t>U + </a:t>
            </a:r>
            <a:r>
              <a:rPr lang="en-US" dirty="0" smtClean="0">
                <a:sym typeface="Symbol" panose="05050102010706020507" pitchFamily="18" charset="2"/>
              </a:rPr>
              <a:t></a:t>
            </a:r>
            <a:r>
              <a:rPr lang="en-US" dirty="0" err="1" smtClean="0">
                <a:sym typeface="Symbol" panose="05050102010706020507" pitchFamily="18" charset="2"/>
              </a:rPr>
              <a:t>E</a:t>
            </a:r>
            <a:r>
              <a:rPr lang="en-US" baseline="-25000" dirty="0" err="1" smtClean="0">
                <a:sym typeface="Symbol" panose="05050102010706020507" pitchFamily="18" charset="2"/>
              </a:rPr>
              <a:t>k</a:t>
            </a:r>
            <a:r>
              <a:rPr lang="en-US" dirty="0" smtClean="0">
                <a:sym typeface="Symbol" panose="05050102010706020507" pitchFamily="18" charset="2"/>
              </a:rPr>
              <a:t> + E</a:t>
            </a:r>
            <a:r>
              <a:rPr lang="en-US" baseline="-25000" dirty="0" smtClean="0">
                <a:sym typeface="Symbol" panose="05050102010706020507" pitchFamily="18" charset="2"/>
              </a:rPr>
              <a:t>p</a:t>
            </a:r>
            <a:r>
              <a:rPr lang="en-US" dirty="0" smtClean="0">
                <a:sym typeface="Symbol" panose="05050102010706020507" pitchFamily="18" charset="2"/>
              </a:rPr>
              <a:t>  =  Q – W</a:t>
            </a:r>
          </a:p>
          <a:p>
            <a:r>
              <a:rPr lang="en-US" dirty="0" smtClean="0">
                <a:sym typeface="Symbol" panose="05050102010706020507" pitchFamily="18" charset="2"/>
              </a:rPr>
              <a:t>U = 0 if process is isothermal</a:t>
            </a:r>
          </a:p>
          <a:p>
            <a:r>
              <a:rPr lang="en-US" dirty="0" smtClean="0">
                <a:sym typeface="Symbol" panose="05050102010706020507" pitchFamily="18" charset="2"/>
              </a:rPr>
              <a:t></a:t>
            </a:r>
            <a:r>
              <a:rPr lang="en-US" dirty="0" err="1" smtClean="0">
                <a:sym typeface="Symbol" panose="05050102010706020507" pitchFamily="18" charset="2"/>
              </a:rPr>
              <a:t>E</a:t>
            </a:r>
            <a:r>
              <a:rPr lang="en-US" baseline="-25000" dirty="0" err="1" smtClean="0">
                <a:sym typeface="Symbol" panose="05050102010706020507" pitchFamily="18" charset="2"/>
              </a:rPr>
              <a:t>k</a:t>
            </a:r>
            <a:r>
              <a:rPr lang="en-US" dirty="0" smtClean="0">
                <a:sym typeface="Symbol" panose="05050102010706020507" pitchFamily="18" charset="2"/>
              </a:rPr>
              <a:t> = 0 if </a:t>
            </a:r>
            <a:r>
              <a:rPr lang="en-US" i="1" dirty="0" smtClean="0">
                <a:sym typeface="Symbol" panose="05050102010706020507" pitchFamily="18" charset="2"/>
              </a:rPr>
              <a:t>process</a:t>
            </a:r>
            <a:r>
              <a:rPr lang="en-US" dirty="0" smtClean="0">
                <a:sym typeface="Symbol" panose="05050102010706020507" pitchFamily="18" charset="2"/>
              </a:rPr>
              <a:t> is not accelerating</a:t>
            </a:r>
          </a:p>
          <a:p>
            <a:r>
              <a:rPr lang="en-US" dirty="0" smtClean="0">
                <a:sym typeface="Symbol" panose="05050102010706020507" pitchFamily="18" charset="2"/>
              </a:rPr>
              <a:t>E</a:t>
            </a:r>
            <a:r>
              <a:rPr lang="en-US" baseline="-25000" dirty="0" smtClean="0">
                <a:sym typeface="Symbol" panose="05050102010706020507" pitchFamily="18" charset="2"/>
              </a:rPr>
              <a:t>p</a:t>
            </a:r>
            <a:r>
              <a:rPr lang="en-US" dirty="0" smtClean="0">
                <a:sym typeface="Symbol" panose="05050102010706020507" pitchFamily="18" charset="2"/>
              </a:rPr>
              <a:t> = 0 if </a:t>
            </a:r>
            <a:r>
              <a:rPr lang="en-US" i="1" dirty="0" smtClean="0">
                <a:sym typeface="Symbol" panose="05050102010706020507" pitchFamily="18" charset="2"/>
              </a:rPr>
              <a:t>process</a:t>
            </a:r>
            <a:r>
              <a:rPr lang="en-US" dirty="0" smtClean="0">
                <a:sym typeface="Symbol" panose="05050102010706020507" pitchFamily="18" charset="2"/>
              </a:rPr>
              <a:t> is not changing height</a:t>
            </a:r>
          </a:p>
          <a:p>
            <a:r>
              <a:rPr lang="en-US" dirty="0" smtClean="0">
                <a:sym typeface="Symbol" panose="05050102010706020507" pitchFamily="18" charset="2"/>
              </a:rPr>
              <a:t>Q = 0 if process is perfectly insulated (adiabatic)</a:t>
            </a:r>
          </a:p>
          <a:p>
            <a:r>
              <a:rPr lang="en-US" dirty="0" smtClean="0">
                <a:sym typeface="Symbol" panose="05050102010706020507" pitchFamily="18" charset="2"/>
              </a:rPr>
              <a:t>W = 0 no energy transmitted across system boundaries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995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System Energy Balances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4251"/>
            <a:ext cx="10515600" cy="4351338"/>
          </a:xfrm>
        </p:spPr>
        <p:txBody>
          <a:bodyPr/>
          <a:lstStyle/>
          <a:p>
            <a:r>
              <a:rPr lang="en-US" dirty="0" smtClean="0"/>
              <a:t>Involves the flow of material into and out of the process being evaluated</a:t>
            </a:r>
          </a:p>
          <a:p>
            <a:pPr marL="0" indent="0" algn="ctr">
              <a:buNone/>
            </a:pPr>
            <a:r>
              <a:rPr lang="en-US" dirty="0" smtClean="0">
                <a:sym typeface="Symbol" panose="05050102010706020507" pitchFamily="18" charset="2"/>
              </a:rPr>
              <a:t>H + </a:t>
            </a:r>
            <a:r>
              <a:rPr lang="en-US" dirty="0" err="1" smtClean="0">
                <a:sym typeface="Symbol" panose="05050102010706020507" pitchFamily="18" charset="2"/>
              </a:rPr>
              <a:t>E</a:t>
            </a:r>
            <a:r>
              <a:rPr lang="en-US" baseline="-25000" dirty="0" err="1" smtClean="0">
                <a:sym typeface="Symbol" panose="05050102010706020507" pitchFamily="18" charset="2"/>
              </a:rPr>
              <a:t>k</a:t>
            </a:r>
            <a:r>
              <a:rPr lang="en-US" dirty="0" smtClean="0">
                <a:sym typeface="Symbol" panose="05050102010706020507" pitchFamily="18" charset="2"/>
              </a:rPr>
              <a:t> + E</a:t>
            </a:r>
            <a:r>
              <a:rPr lang="en-US" baseline="-25000" dirty="0" smtClean="0">
                <a:sym typeface="Symbol" panose="05050102010706020507" pitchFamily="18" charset="2"/>
              </a:rPr>
              <a:t>p</a:t>
            </a:r>
            <a:r>
              <a:rPr lang="en-US" dirty="0" smtClean="0">
                <a:sym typeface="Symbol" panose="05050102010706020507" pitchFamily="18" charset="2"/>
              </a:rPr>
              <a:t>  =  Q – </a:t>
            </a:r>
            <a:r>
              <a:rPr lang="en-US" dirty="0" err="1" smtClean="0">
                <a:sym typeface="Symbol" panose="05050102010706020507" pitchFamily="18" charset="2"/>
              </a:rPr>
              <a:t>W</a:t>
            </a:r>
            <a:r>
              <a:rPr lang="en-US" baseline="-25000" dirty="0" err="1" smtClean="0">
                <a:sym typeface="Symbol" panose="05050102010706020507" pitchFamily="18" charset="2"/>
              </a:rPr>
              <a:t>s</a:t>
            </a:r>
            <a:endParaRPr lang="en-US" baseline="-25000" dirty="0" smtClean="0">
              <a:sym typeface="Symbol" panose="05050102010706020507" pitchFamily="18" charset="2"/>
            </a:endParaRPr>
          </a:p>
          <a:p>
            <a:pPr marL="0" indent="0" algn="ctr">
              <a:buNone/>
            </a:pPr>
            <a:endParaRPr lang="en-US" baseline="-25000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Terms cancel under the same conditions as before</a:t>
            </a:r>
            <a:endParaRPr lang="en-US" dirty="0" smtClean="0">
              <a:sym typeface="Symbol" panose="05050102010706020507" pitchFamily="18" charset="2"/>
            </a:endParaRP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620703" y="2706687"/>
            <a:ext cx="66675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362576" y="2706687"/>
            <a:ext cx="66675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233843" y="2706687"/>
            <a:ext cx="66675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038435" y="2706687"/>
            <a:ext cx="66675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657202" y="2706687"/>
            <a:ext cx="66675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40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Equations Related to Open System Energy Balances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enthalpy term can be expressed as follows:</a:t>
            </a:r>
          </a:p>
          <a:p>
            <a:pPr marL="0" indent="0" algn="ctr">
              <a:buNone/>
            </a:pPr>
            <a:r>
              <a:rPr lang="en-US" dirty="0" smtClean="0">
                <a:sym typeface="Symbol" panose="05050102010706020507" pitchFamily="18" charset="2"/>
              </a:rPr>
              <a:t>H = U + P V      OR       H = U + P V     OR      </a:t>
            </a:r>
            <a:r>
              <a:rPr lang="en-US" dirty="0" smtClean="0">
                <a:latin typeface="Calibri" panose="020F0502020204030204" pitchFamily="34" charset="0"/>
                <a:sym typeface="Symbol" panose="05050102010706020507" pitchFamily="18" charset="2"/>
              </a:rPr>
              <a:t>Ĥ = Û + PV</a:t>
            </a:r>
          </a:p>
          <a:p>
            <a:pPr marL="0" indent="0" algn="ctr">
              <a:buNone/>
            </a:pPr>
            <a:endParaRPr lang="en-US" dirty="0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r>
              <a:rPr lang="en-US" dirty="0" smtClean="0">
                <a:latin typeface="Calibri" panose="020F0502020204030204" pitchFamily="34" charset="0"/>
                <a:sym typeface="Symbol" panose="05050102010706020507" pitchFamily="18" charset="2"/>
              </a:rPr>
              <a:t>Specific enthalpy (</a:t>
            </a:r>
            <a:r>
              <a:rPr lang="en-US" dirty="0" smtClean="0">
                <a:latin typeface="Calibri" panose="020F0502020204030204" pitchFamily="34" charset="0"/>
                <a:sym typeface="Symbol" panose="05050102010706020507" pitchFamily="18" charset="2"/>
              </a:rPr>
              <a:t>Ĥ)</a:t>
            </a:r>
            <a:r>
              <a:rPr lang="en-US" dirty="0" smtClean="0">
                <a:latin typeface="Calibri" panose="020F0502020204030204" pitchFamily="34" charset="0"/>
                <a:sym typeface="Symbol" panose="05050102010706020507" pitchFamily="18" charset="2"/>
              </a:rPr>
              <a:t> can always be calculated using steam tables and therefore </a:t>
            </a:r>
            <a:r>
              <a:rPr lang="en-US" dirty="0" smtClean="0">
                <a:sym typeface="Symbol" panose="05050102010706020507" pitchFamily="18" charset="2"/>
              </a:rPr>
              <a:t>H or H can also be calculated:</a:t>
            </a:r>
          </a:p>
          <a:p>
            <a:endParaRPr lang="en-US" dirty="0" smtClean="0">
              <a:sym typeface="Symbol" panose="05050102010706020507" pitchFamily="18" charset="2"/>
            </a:endParaRPr>
          </a:p>
          <a:p>
            <a:pPr marL="0" indent="0" algn="ctr">
              <a:buNone/>
            </a:pPr>
            <a:r>
              <a:rPr lang="en-US" dirty="0" smtClean="0">
                <a:sym typeface="Symbol" panose="05050102010706020507" pitchFamily="18" charset="2"/>
              </a:rPr>
              <a:t>H = </a:t>
            </a:r>
            <a:r>
              <a:rPr lang="en-US" dirty="0" err="1" smtClean="0">
                <a:sym typeface="Symbol" panose="05050102010706020507" pitchFamily="18" charset="2"/>
              </a:rPr>
              <a:t>m</a:t>
            </a:r>
            <a:r>
              <a:rPr lang="en-US" dirty="0" err="1" smtClean="0">
                <a:latin typeface="Calibri" panose="020F0502020204030204" pitchFamily="34" charset="0"/>
                <a:sym typeface="Symbol" panose="05050102010706020507" pitchFamily="18" charset="2"/>
              </a:rPr>
              <a:t>Ĥ</a:t>
            </a:r>
            <a:r>
              <a:rPr lang="en-US" dirty="0" smtClean="0">
                <a:latin typeface="Calibri" panose="020F0502020204030204" pitchFamily="34" charset="0"/>
                <a:sym typeface="Symbol" panose="05050102010706020507" pitchFamily="18" charset="2"/>
              </a:rPr>
              <a:t>       OR       </a:t>
            </a:r>
            <a:r>
              <a:rPr lang="en-US" dirty="0" smtClean="0">
                <a:sym typeface="Symbol" panose="05050102010706020507" pitchFamily="18" charset="2"/>
              </a:rPr>
              <a:t>H = </a:t>
            </a:r>
            <a:r>
              <a:rPr lang="en-US" dirty="0" err="1" smtClean="0">
                <a:sym typeface="Symbol" panose="05050102010706020507" pitchFamily="18" charset="2"/>
              </a:rPr>
              <a:t>n</a:t>
            </a:r>
            <a:r>
              <a:rPr lang="en-US" dirty="0" err="1" smtClean="0">
                <a:latin typeface="Calibri" panose="020F0502020204030204" pitchFamily="34" charset="0"/>
                <a:sym typeface="Symbol" panose="05050102010706020507" pitchFamily="18" charset="2"/>
              </a:rPr>
              <a:t>Ĥ</a:t>
            </a:r>
            <a:r>
              <a:rPr lang="en-US" dirty="0" smtClean="0">
                <a:latin typeface="Calibri" panose="020F0502020204030204" pitchFamily="34" charset="0"/>
                <a:sym typeface="Symbol" panose="05050102010706020507" pitchFamily="18" charset="2"/>
              </a:rPr>
              <a:t> </a:t>
            </a:r>
          </a:p>
          <a:p>
            <a:pPr marL="0" indent="0" algn="ctr">
              <a:buNone/>
            </a:pPr>
            <a:endParaRPr lang="en-US" dirty="0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r>
              <a:rPr lang="en-US" dirty="0" smtClean="0">
                <a:latin typeface="Calibri" panose="020F0502020204030204" pitchFamily="34" charset="0"/>
                <a:sym typeface="Symbol" panose="05050102010706020507" pitchFamily="18" charset="2"/>
              </a:rPr>
              <a:t>When dealing with the </a:t>
            </a:r>
            <a:r>
              <a:rPr lang="en-US" dirty="0" err="1" smtClean="0">
                <a:latin typeface="Calibri" panose="020F0502020204030204" pitchFamily="34" charset="0"/>
                <a:sym typeface="Symbol" panose="05050102010706020507" pitchFamily="18" charset="2"/>
              </a:rPr>
              <a:t>the</a:t>
            </a:r>
            <a:r>
              <a:rPr lang="en-US" dirty="0" smtClean="0">
                <a:latin typeface="Calibri" panose="020F0502020204030204" pitchFamily="34" charset="0"/>
                <a:sym typeface="Symbol" panose="05050102010706020507" pitchFamily="18" charset="2"/>
              </a:rPr>
              <a:t> P</a:t>
            </a:r>
            <a:r>
              <a:rPr lang="en-US" dirty="0" smtClean="0">
                <a:sym typeface="Symbol" panose="05050102010706020507" pitchFamily="18" charset="2"/>
              </a:rPr>
              <a:t> V term it is almost always necessary to convert using one or more of the gas constant, R,  values listed in the back</a:t>
            </a: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5742136" y="2250925"/>
            <a:ext cx="66675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475382" y="2250925"/>
            <a:ext cx="66675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409431" y="2250925"/>
            <a:ext cx="66675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157497" y="4314224"/>
            <a:ext cx="66675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603106" y="4330188"/>
            <a:ext cx="66675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56154" y="4314224"/>
            <a:ext cx="66675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503705" y="4319257"/>
            <a:ext cx="66675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795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Questions Assigned Thus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Chapter 7:</a:t>
            </a:r>
          </a:p>
          <a:p>
            <a:pPr lvl="1"/>
            <a:r>
              <a:rPr lang="en-US" dirty="0" smtClean="0"/>
              <a:t>1-3, 5, 9, 10, 12-13, 15-16, 19, 24, 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632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246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Office Theme</vt:lpstr>
      <vt:lpstr>Chapter 7 Review</vt:lpstr>
      <vt:lpstr>Closed System Energy Balances</vt:lpstr>
      <vt:lpstr>Open System Energy Balances</vt:lpstr>
      <vt:lpstr>Additional Equations Related to Open System Energy Balances</vt:lpstr>
      <vt:lpstr>Important Questions Assigned Thus Far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 Review</dc:title>
  <dc:creator>John Cody</dc:creator>
  <cp:lastModifiedBy>John Cody</cp:lastModifiedBy>
  <cp:revision>8</cp:revision>
  <dcterms:created xsi:type="dcterms:W3CDTF">2016-02-22T14:45:19Z</dcterms:created>
  <dcterms:modified xsi:type="dcterms:W3CDTF">2016-02-22T19:05:17Z</dcterms:modified>
</cp:coreProperties>
</file>