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5" r:id="rId3"/>
  </p:sldMasterIdLst>
  <p:notesMasterIdLst>
    <p:notesMasterId r:id="rId35"/>
  </p:notesMasterIdLst>
  <p:sldIdLst>
    <p:sldId id="256" r:id="rId4"/>
    <p:sldId id="257" r:id="rId5"/>
    <p:sldId id="258" r:id="rId6"/>
    <p:sldId id="259" r:id="rId7"/>
    <p:sldId id="286" r:id="rId8"/>
    <p:sldId id="28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85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253BF-8F9B-42BF-8039-F3151E53D0D3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649F2-BABC-4ED2-A689-63F0AF57C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649F2-BABC-4ED2-A689-63F0AF57CF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4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9BD47-856B-4AED-B0A4-BADFDAB5BF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825DE-A4D4-4F77-A1B2-3BBFBA51F4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B657D-77A4-435B-B417-D699ED72E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44E5-AAE0-4D26-A70C-D48D9F04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F42296-0B81-42C0-BF8B-A625DBB662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896BB9-9521-4224-9E4D-2B30689741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B5B901-C72C-4071-BE08-EE79C22028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CEA55B-CC60-4F38-AF57-6C284DCA10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60CC2B-EE22-44E4-8127-CB1535DD73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D0A87D-5295-4E19-B0EE-F27F3595C4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3CC808-354B-4A38-9CF4-7B64D4440C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42296-0B81-42C0-BF8B-A625DBB662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0B4C0D-2ED5-4846-9818-F800399BD7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3825DE-A4D4-4F77-A1B2-3BBFBA51F4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5B657D-77A4-435B-B417-D699ED72E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44E5-AAE0-4D26-A70C-D48D9F04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F42296-0B81-42C0-BF8B-A625DBB662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896BB9-9521-4224-9E4D-2B30689741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EB5B901-C72C-4071-BE08-EE79C22028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CEA55B-CC60-4F38-AF57-6C284DCA10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60CC2B-EE22-44E4-8127-CB1535DD73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D0A87D-5295-4E19-B0EE-F27F3595C4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96BB9-9521-4224-9E4D-2B30689741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3CC808-354B-4A38-9CF4-7B64D4440C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0B4C0D-2ED5-4846-9818-F800399BD7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3825DE-A4D4-4F77-A1B2-3BBFBA51F4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5B657D-77A4-435B-B417-D699ED72E1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44E5-AAE0-4D26-A70C-D48D9F04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5B901-C72C-4071-BE08-EE79C22028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EA55B-CC60-4F38-AF57-6C284DCA10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0CC2B-EE22-44E4-8127-CB1535DD73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0A87D-5295-4E19-B0EE-F27F3595C4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CC808-354B-4A38-9CF4-7B64D4440C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B4C0D-2ED5-4846-9818-F800399BD7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EC430FF6-EA3A-4935-BE21-0ECCC92C32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2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 smtClean="0">
                <a:solidFill>
                  <a:schemeClr val="tx1"/>
                </a:solidFill>
              </a:rPr>
              <a:t>A.) Response A</a:t>
            </a:r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 smtClean="0">
                <a:solidFill>
                  <a:schemeClr val="tx1"/>
                </a:solidFill>
              </a:rPr>
              <a:t>B.) Response B</a:t>
            </a:r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 smtClean="0">
                <a:solidFill>
                  <a:schemeClr val="tx1"/>
                </a:solidFill>
              </a:rPr>
              <a:t>C.) Response C</a:t>
            </a:r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 smtClean="0">
                <a:solidFill>
                  <a:schemeClr val="tx1"/>
                </a:solidFill>
              </a:rPr>
              <a:t>D.) Response D</a:t>
            </a:r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000" smtClean="0">
                <a:solidFill>
                  <a:schemeClr val="tx1"/>
                </a:solidFill>
              </a:rPr>
              <a:t>E.) Response E</a:t>
            </a:r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96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097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E24McHDJ9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Thermochemistry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Endothermic vs Exothermic Processes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If only the transfer of heat is considered during the course of a chemical reaction, then chemical reactions can be classified as either endothermic or exothermic</a:t>
            </a:r>
          </a:p>
          <a:p>
            <a:pPr lvl="1">
              <a:lnSpc>
                <a:spcPct val="90000"/>
              </a:lnSpc>
            </a:pPr>
            <a:r>
              <a:rPr lang="en-US"/>
              <a:t>Endothermic—heat absorbed by the system</a:t>
            </a:r>
          </a:p>
          <a:p>
            <a:pPr lvl="1">
              <a:lnSpc>
                <a:spcPct val="90000"/>
              </a:lnSpc>
            </a:pPr>
            <a:r>
              <a:rPr lang="en-US"/>
              <a:t>Exothermic—heat released to the system</a:t>
            </a:r>
          </a:p>
        </p:txBody>
      </p:sp>
      <p:pic>
        <p:nvPicPr>
          <p:cNvPr id="13316" name="Picture 4" descr="05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371600"/>
            <a:ext cx="218916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as a State Function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amount of energy contained in a system is referred to as a state function</a:t>
            </a:r>
          </a:p>
          <a:p>
            <a:pPr lvl="1"/>
            <a:r>
              <a:rPr lang="en-US"/>
              <a:t>For state functions it does not matter how you arrive at the final state, only on what that final state is</a:t>
            </a:r>
          </a:p>
          <a:p>
            <a:pPr lvl="1"/>
            <a:r>
              <a:rPr lang="en-US">
                <a:sym typeface="Symbol" pitchFamily="18" charset="2"/>
              </a:rPr>
              <a:t>E is a state function whereas q and w are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Done as a Result of a Chemical </a:t>
            </a:r>
            <a:r>
              <a:rPr lang="en-US" sz="3600" dirty="0" smtClean="0"/>
              <a:t>Reaction</a:t>
            </a:r>
            <a:endParaRPr lang="en-US" sz="36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93025" cy="914400"/>
          </a:xfrm>
        </p:spPr>
        <p:txBody>
          <a:bodyPr/>
          <a:lstStyle/>
          <a:p>
            <a:r>
              <a:rPr lang="en-US" sz="2400" dirty="0"/>
              <a:t>Examine the following chemical reaction: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/>
              <a:t>Zn(</a:t>
            </a:r>
            <a:r>
              <a:rPr lang="en-US" sz="2400" i="1" dirty="0"/>
              <a:t>s</a:t>
            </a:r>
            <a:r>
              <a:rPr lang="en-US" sz="2400" dirty="0"/>
              <a:t>) + 2H</a:t>
            </a:r>
            <a:r>
              <a:rPr lang="en-US" sz="2400" baseline="30000" dirty="0"/>
              <a:t>+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 </a:t>
            </a:r>
            <a:r>
              <a:rPr lang="en-US" sz="2400" dirty="0">
                <a:cs typeface="Arial" charset="0"/>
              </a:rPr>
              <a:t>→  Zn</a:t>
            </a:r>
            <a:r>
              <a:rPr lang="en-US" sz="2400" baseline="30000" dirty="0">
                <a:cs typeface="Arial" charset="0"/>
              </a:rPr>
              <a:t>2+</a:t>
            </a:r>
            <a:r>
              <a:rPr lang="en-US" sz="2400" dirty="0">
                <a:cs typeface="Arial" charset="0"/>
              </a:rPr>
              <a:t>(</a:t>
            </a:r>
            <a:r>
              <a:rPr lang="en-US" sz="2400" i="1" dirty="0" err="1">
                <a:cs typeface="Arial" charset="0"/>
              </a:rPr>
              <a:t>aq</a:t>
            </a:r>
            <a:r>
              <a:rPr lang="en-US" sz="2400" dirty="0">
                <a:cs typeface="Arial" charset="0"/>
              </a:rPr>
              <a:t>) + H</a:t>
            </a:r>
            <a:r>
              <a:rPr lang="en-US" sz="2400" baseline="-25000" dirty="0">
                <a:cs typeface="Arial" charset="0"/>
              </a:rPr>
              <a:t>2</a:t>
            </a:r>
            <a:r>
              <a:rPr lang="en-US" sz="2400" dirty="0">
                <a:cs typeface="Arial" charset="0"/>
              </a:rPr>
              <a:t>(</a:t>
            </a:r>
            <a:r>
              <a:rPr lang="en-US" sz="2400" i="1" dirty="0">
                <a:cs typeface="Arial" charset="0"/>
              </a:rPr>
              <a:t>g</a:t>
            </a:r>
            <a:r>
              <a:rPr lang="en-US" sz="2400" dirty="0">
                <a:cs typeface="Arial" charset="0"/>
              </a:rPr>
              <a:t>)</a:t>
            </a:r>
          </a:p>
          <a:p>
            <a:pPr algn="ctr">
              <a:buFont typeface="Wingdings" pitchFamily="2" charset="2"/>
              <a:buNone/>
            </a:pPr>
            <a:endParaRPr lang="en-US" sz="2400" dirty="0">
              <a:cs typeface="Arial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838200" y="4953000"/>
            <a:ext cx="7693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w = -P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2000" dirty="0">
                <a:solidFill>
                  <a:srgbClr val="FF0000"/>
                </a:solidFill>
              </a:rPr>
              <a:t>V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/>
              <a:t>If </a:t>
            </a:r>
            <a:r>
              <a:rPr lang="en-US" sz="2000" dirty="0">
                <a:sym typeface="Symbol" pitchFamily="18" charset="2"/>
              </a:rPr>
              <a:t></a:t>
            </a:r>
            <a:r>
              <a:rPr lang="en-US" sz="2000" dirty="0"/>
              <a:t>V is positive (increases) work is done </a:t>
            </a:r>
            <a:r>
              <a:rPr lang="en-US" sz="2000" i="1" dirty="0"/>
              <a:t>by</a:t>
            </a:r>
            <a:r>
              <a:rPr lang="en-US" sz="2000" dirty="0"/>
              <a:t> the system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000" dirty="0"/>
              <a:t>If </a:t>
            </a:r>
            <a:r>
              <a:rPr lang="en-US" sz="2000" dirty="0">
                <a:sym typeface="Symbol" pitchFamily="18" charset="2"/>
              </a:rPr>
              <a:t></a:t>
            </a:r>
            <a:r>
              <a:rPr lang="en-US" sz="2000" dirty="0"/>
              <a:t>V is negative (decreases) work is done </a:t>
            </a:r>
            <a:r>
              <a:rPr lang="en-US" sz="2000" i="1" dirty="0"/>
              <a:t>on</a:t>
            </a:r>
            <a:r>
              <a:rPr lang="en-US" sz="2000" dirty="0"/>
              <a:t> the system</a:t>
            </a:r>
          </a:p>
        </p:txBody>
      </p:sp>
      <p:pic>
        <p:nvPicPr>
          <p:cNvPr id="7177" name="Picture 9" descr="05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2200"/>
            <a:ext cx="3944938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6.2  Enthalpy and Calorimetry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Enthalpy</a:t>
            </a:r>
            <a:r>
              <a:rPr lang="en-US"/>
              <a:t> is a thermodynamic quantity that accounts for heat flow during the course of a chemical reaction</a:t>
            </a:r>
          </a:p>
          <a:p>
            <a:pPr lvl="1">
              <a:lnSpc>
                <a:spcPct val="90000"/>
              </a:lnSpc>
            </a:pPr>
            <a:r>
              <a:rPr lang="en-US"/>
              <a:t>Equals the energy contained by the system as well as the pressure/volume work done on or by the system: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H = E + PV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Or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H = E + P V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Enthalpy as a State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914400" y="1371600"/>
                <a:ext cx="7693025" cy="3048000"/>
              </a:xfrm>
            </p:spPr>
            <p:txBody>
              <a:bodyPr/>
              <a:lstStyle/>
              <a:p>
                <a:r>
                  <a:rPr lang="en-US" sz="2400" dirty="0" smtClean="0"/>
                  <a:t>Because enthalpy is a state function and contains the factor </a:t>
                </a:r>
                <a:r>
                  <a:rPr lang="en-US" sz="2400" dirty="0">
                    <a:sym typeface="Symbol" pitchFamily="18" charset="2"/>
                  </a:rPr>
                  <a:t>E, we can obtain the following expression (at constant pressure only</a:t>
                </a:r>
                <a:r>
                  <a:rPr lang="en-US" sz="2400" dirty="0" smtClean="0">
                    <a:sym typeface="Symbol" pitchFamily="18" charset="2"/>
                  </a:rPr>
                  <a:t>):</a:t>
                </a:r>
              </a:p>
              <a:p>
                <a:endParaRPr lang="en-US" sz="2400" dirty="0">
                  <a:sym typeface="Symbol" pitchFamily="18" charset="2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sz="3200" dirty="0" smtClean="0">
                  <a:sym typeface="Symbol" pitchFamily="18" charset="2"/>
                </a:endParaRPr>
              </a:p>
              <a:p>
                <a:endParaRPr lang="en-US" sz="2400" dirty="0">
                  <a:sym typeface="Symbol" pitchFamily="18" charset="2"/>
                </a:endParaRPr>
              </a:p>
              <a:p>
                <a:endParaRPr lang="en-US" sz="2400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14400" y="1371600"/>
                <a:ext cx="7693025" cy="3048000"/>
              </a:xfrm>
              <a:blipFill>
                <a:blip r:embed="rId2"/>
                <a:stretch>
                  <a:fillRect l="-317" t="-1400" r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95400" y="4419600"/>
            <a:ext cx="6931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Because the amount of heat energy gained or lost</a:t>
            </a:r>
          </a:p>
          <a:p>
            <a:r>
              <a:rPr lang="en-US" sz="2400" dirty="0"/>
              <a:t>during the course of a chemical reaction is easily</a:t>
            </a:r>
          </a:p>
          <a:p>
            <a:r>
              <a:rPr lang="en-US" sz="2400" dirty="0"/>
              <a:t>measured, enthalpy is a much more useful term</a:t>
            </a:r>
          </a:p>
          <a:p>
            <a:r>
              <a:rPr lang="en-US" sz="2400" dirty="0"/>
              <a:t>than internal energy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Determing the Sign of </a:t>
            </a:r>
            <a:r>
              <a:rPr lang="en-US">
                <a:sym typeface="Symbol" pitchFamily="18" charset="2"/>
              </a:rPr>
              <a:t>H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72000"/>
          </a:xfrm>
        </p:spPr>
        <p:txBody>
          <a:bodyPr/>
          <a:lstStyle/>
          <a:p>
            <a:r>
              <a:rPr lang="en-US" sz="2400" dirty="0"/>
              <a:t>Gaseous water (steam) condenses to form liquid </a:t>
            </a:r>
            <a:r>
              <a:rPr lang="en-US" sz="2400" dirty="0" smtClean="0"/>
              <a:t>water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Gasoline combusts in the presence of </a:t>
            </a:r>
            <a:r>
              <a:rPr lang="en-US" sz="2400" dirty="0" smtClean="0"/>
              <a:t>oxygen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The temperature of a solution increases as solute is added</a:t>
            </a:r>
            <a:endParaRPr lang="en-US" sz="24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Enthalpies of Reaction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enthalpy is a state function, we are not interested in absolute values for H, only the difference before and after a chemical or physical process; therefore: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H = H</a:t>
            </a:r>
            <a:r>
              <a:rPr lang="en-US" baseline="-25000">
                <a:sym typeface="Symbol" pitchFamily="18" charset="2"/>
              </a:rPr>
              <a:t>products</a:t>
            </a:r>
            <a:r>
              <a:rPr lang="en-US">
                <a:sym typeface="Symbol" pitchFamily="18" charset="2"/>
              </a:rPr>
              <a:t> – H</a:t>
            </a:r>
            <a:r>
              <a:rPr lang="en-US" baseline="-25000">
                <a:sym typeface="Symbol" pitchFamily="18" charset="2"/>
              </a:rPr>
              <a:t>reactants</a:t>
            </a:r>
            <a:endParaRPr lang="en-US">
              <a:sym typeface="Symbol" pitchFamily="18" charset="2"/>
            </a:endParaRPr>
          </a:p>
          <a:p>
            <a:pPr algn="ctr">
              <a:buFont typeface="Wingdings" pitchFamily="2" charset="2"/>
              <a:buNone/>
            </a:pPr>
            <a:endParaRPr lang="en-US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Often abbreviated H</a:t>
            </a:r>
            <a:r>
              <a:rPr lang="en-US" baseline="-25000">
                <a:sym typeface="Symbol" pitchFamily="18" charset="2"/>
              </a:rPr>
              <a:t>rxn</a:t>
            </a:r>
            <a:r>
              <a:rPr lang="en-US">
                <a:sym typeface="Symbol" pitchFamily="18" charset="2"/>
              </a:rPr>
              <a:t> (heat of reaction)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1"/>
            <a:ext cx="8458200" cy="1981200"/>
          </a:xfrm>
        </p:spPr>
        <p:txBody>
          <a:bodyPr/>
          <a:lstStyle/>
          <a:p>
            <a:r>
              <a:rPr lang="en-US" dirty="0"/>
              <a:t>2 H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) + O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)  </a:t>
            </a:r>
            <a:r>
              <a:rPr lang="en-US" dirty="0">
                <a:cs typeface="Arial" charset="0"/>
              </a:rPr>
              <a:t>→  2 H</a:t>
            </a:r>
            <a:r>
              <a:rPr lang="en-US" baseline="-25000" dirty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O(</a:t>
            </a:r>
            <a:r>
              <a:rPr lang="en-US" i="1" dirty="0">
                <a:cs typeface="Arial" charset="0"/>
              </a:rPr>
              <a:t>g</a:t>
            </a:r>
            <a:r>
              <a:rPr lang="en-US" dirty="0">
                <a:cs typeface="Arial" charset="0"/>
              </a:rPr>
              <a:t>)   </a:t>
            </a:r>
            <a:r>
              <a:rPr lang="en-US" dirty="0">
                <a:sym typeface="Symbol" pitchFamily="18" charset="2"/>
              </a:rPr>
              <a:t>H = -483.6 kJ</a:t>
            </a:r>
          </a:p>
          <a:p>
            <a:pPr lvl="1"/>
            <a:r>
              <a:rPr lang="en-US" dirty="0">
                <a:sym typeface="Symbol" pitchFamily="18" charset="2"/>
              </a:rPr>
              <a:t>The above equation is referred to as a </a:t>
            </a:r>
            <a:r>
              <a:rPr lang="en-US" dirty="0" err="1">
                <a:sym typeface="Symbol" pitchFamily="18" charset="2"/>
              </a:rPr>
              <a:t>thermochemical</a:t>
            </a:r>
            <a:r>
              <a:rPr lang="en-US" dirty="0">
                <a:sym typeface="Symbol" pitchFamily="18" charset="2"/>
              </a:rPr>
              <a:t> equation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000" y="3048000"/>
            <a:ext cx="7715250" cy="3041650"/>
            <a:chOff x="570" y="2262"/>
            <a:chExt cx="4860" cy="1916"/>
          </a:xfrm>
        </p:grpSpPr>
        <p:pic>
          <p:nvPicPr>
            <p:cNvPr id="13318" name="Picture 6" descr="05_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0" y="2316"/>
              <a:ext cx="4800" cy="1830"/>
            </a:xfrm>
            <a:prstGeom prst="rect">
              <a:avLst/>
            </a:prstGeom>
            <a:noFill/>
          </p:spPr>
        </p:pic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4202" y="3947"/>
              <a:ext cx="11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Energy Diagram</a:t>
              </a: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4074" y="2262"/>
              <a:ext cx="1356" cy="160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4656" y="3876"/>
              <a:ext cx="132" cy="1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Relating </a:t>
            </a:r>
            <a:r>
              <a:rPr lang="en-US" sz="3200">
                <a:sym typeface="Symbol" pitchFamily="18" charset="2"/>
              </a:rPr>
              <a:t>H to Quantities of Reactants and Products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/>
              <a:t>Calculate the enthalpy change if 5.00 g of 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reacts with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to make NO, a toxic air pollutant and important industrial compound, using the following </a:t>
            </a:r>
            <a:r>
              <a:rPr lang="en-US" sz="2400" dirty="0" err="1"/>
              <a:t>thermochemical</a:t>
            </a:r>
            <a:r>
              <a:rPr lang="en-US" sz="2400" dirty="0"/>
              <a:t> equation: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+ 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i="1" dirty="0"/>
              <a:t>g</a:t>
            </a:r>
            <a:r>
              <a:rPr lang="en-US" sz="2400" dirty="0"/>
              <a:t>)  </a:t>
            </a:r>
            <a:r>
              <a:rPr lang="en-US" sz="2400" dirty="0">
                <a:cs typeface="Arial" charset="0"/>
              </a:rPr>
              <a:t>→  2NO(</a:t>
            </a:r>
            <a:r>
              <a:rPr lang="en-US" sz="2400" i="1" dirty="0">
                <a:cs typeface="Arial" charset="0"/>
              </a:rPr>
              <a:t>g</a:t>
            </a:r>
            <a:r>
              <a:rPr lang="en-US" sz="2400" dirty="0">
                <a:cs typeface="Arial" charset="0"/>
              </a:rPr>
              <a:t>)  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dirty="0">
                <a:cs typeface="Arial" charset="0"/>
                <a:sym typeface="Symbol" pitchFamily="18" charset="2"/>
              </a:rPr>
              <a:t>H = +181.8 kJ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Relating </a:t>
            </a:r>
            <a:r>
              <a:rPr lang="en-US" sz="3200">
                <a:sym typeface="Symbol" pitchFamily="18" charset="2"/>
              </a:rPr>
              <a:t>H to Quantities of Reactants and Products (cont.)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/>
              <a:t>Calculate the enthalpy change observed in the combustion reaction of </a:t>
            </a:r>
            <a:r>
              <a:rPr lang="en-US" dirty="0" smtClean="0"/>
              <a:t>2.74 </a:t>
            </a:r>
            <a:r>
              <a:rPr lang="en-US" dirty="0"/>
              <a:t>g ethane, using the thermochemical equation shown: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/>
              <a:t>2 </a:t>
            </a:r>
            <a:r>
              <a:rPr lang="en-US" dirty="0" err="1"/>
              <a:t>C</a:t>
            </a:r>
            <a:r>
              <a:rPr lang="en-US" baseline="-25000" dirty="0" err="1"/>
              <a:t>2</a:t>
            </a:r>
            <a:r>
              <a:rPr lang="en-US" dirty="0" err="1"/>
              <a:t>H</a:t>
            </a:r>
            <a:r>
              <a:rPr lang="en-US" baseline="-25000" dirty="0" err="1"/>
              <a:t>6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) + 7 </a:t>
            </a:r>
            <a:r>
              <a:rPr lang="en-US" dirty="0" err="1"/>
              <a:t>O</a:t>
            </a:r>
            <a:r>
              <a:rPr lang="en-US" baseline="-25000" dirty="0" err="1"/>
              <a:t>2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)  </a:t>
            </a:r>
            <a:r>
              <a:rPr lang="en-US" dirty="0">
                <a:cs typeface="Arial" charset="0"/>
              </a:rPr>
              <a:t>→  4 CO</a:t>
            </a:r>
            <a:r>
              <a:rPr lang="en-US" baseline="-25000" dirty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(</a:t>
            </a:r>
            <a:r>
              <a:rPr lang="en-US" i="1" dirty="0">
                <a:cs typeface="Arial" charset="0"/>
              </a:rPr>
              <a:t>g</a:t>
            </a:r>
            <a:r>
              <a:rPr lang="en-US" dirty="0">
                <a:cs typeface="Arial" charset="0"/>
              </a:rPr>
              <a:t>) + 6 H</a:t>
            </a:r>
            <a:r>
              <a:rPr lang="en-US" baseline="-25000" dirty="0">
                <a:cs typeface="Arial" charset="0"/>
              </a:rPr>
              <a:t>2</a:t>
            </a:r>
            <a:r>
              <a:rPr lang="en-US" dirty="0">
                <a:cs typeface="Arial" charset="0"/>
              </a:rPr>
              <a:t>O(</a:t>
            </a:r>
            <a:r>
              <a:rPr lang="en-US" i="1" dirty="0">
                <a:cs typeface="Arial" charset="0"/>
              </a:rPr>
              <a:t>g)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>
                <a:cs typeface="Arial" charset="0"/>
                <a:sym typeface="Symbol" pitchFamily="18" charset="2"/>
              </a:rPr>
              <a:t>H = -3120 kJ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Energy   Section </a:t>
            </a:r>
            <a:r>
              <a:rPr lang="en-US" dirty="0" smtClean="0"/>
              <a:t>6.1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Kinetic vs. potential energy</a:t>
            </a:r>
          </a:p>
          <a:p>
            <a:pPr lvl="1">
              <a:lnSpc>
                <a:spcPct val="90000"/>
              </a:lnSpc>
            </a:pPr>
            <a:r>
              <a:rPr lang="en-US"/>
              <a:t>Kinetic– associated with the energy of </a:t>
            </a:r>
            <a:r>
              <a:rPr lang="en-US" i="1"/>
              <a:t>motion</a:t>
            </a:r>
          </a:p>
          <a:p>
            <a:pPr lvl="1">
              <a:lnSpc>
                <a:spcPct val="90000"/>
              </a:lnSpc>
            </a:pPr>
            <a:r>
              <a:rPr lang="en-US"/>
              <a:t>Potential– associated with the energy an object possesses as a result of </a:t>
            </a:r>
            <a:r>
              <a:rPr lang="en-US" i="1"/>
              <a:t>position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Thermal energy</a:t>
            </a:r>
          </a:p>
          <a:p>
            <a:pPr lvl="1">
              <a:lnSpc>
                <a:spcPct val="90000"/>
              </a:lnSpc>
            </a:pPr>
            <a:r>
              <a:rPr lang="en-US"/>
              <a:t>Energy resulting from the heat content of an object</a:t>
            </a:r>
          </a:p>
          <a:p>
            <a:pPr lvl="2">
              <a:lnSpc>
                <a:spcPct val="90000"/>
              </a:lnSpc>
            </a:pPr>
            <a:r>
              <a:rPr lang="en-US"/>
              <a:t>Related to kinetic energy</a:t>
            </a:r>
          </a:p>
          <a:p>
            <a:pPr>
              <a:lnSpc>
                <a:spcPct val="90000"/>
              </a:lnSpc>
            </a:pPr>
            <a:r>
              <a:rPr lang="en-US"/>
              <a:t>Chemical energy</a:t>
            </a:r>
          </a:p>
          <a:p>
            <a:pPr lvl="1">
              <a:lnSpc>
                <a:spcPct val="90000"/>
              </a:lnSpc>
            </a:pPr>
            <a:r>
              <a:rPr lang="en-US"/>
              <a:t>Energy stored in the chemical bonds of a compound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Calorimetry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Because </a:t>
            </a:r>
            <a:r>
              <a:rPr lang="en-US" dirty="0" smtClean="0">
                <a:sym typeface="Symbol" pitchFamily="18" charset="2"/>
              </a:rPr>
              <a:t>H essentially refers to the amount of heat energy absorbed or released during the course of a chemical reaction, it can be determined experimentally using a technique referred to as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calorimetry</a:t>
            </a:r>
          </a:p>
          <a:p>
            <a:pPr eaLnBrk="1" hangingPunct="1"/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Capacity and Specific Heat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1"/>
            <a:ext cx="8029575" cy="2819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If thermal energy is added to an object it will increase in temperature</a:t>
            </a:r>
          </a:p>
          <a:p>
            <a:pPr lvl="1" eaLnBrk="1" hangingPunct="1"/>
            <a:r>
              <a:rPr lang="en-US" sz="2000" dirty="0" smtClean="0"/>
              <a:t>The magnitude of that temperature change is referred to as </a:t>
            </a:r>
            <a:r>
              <a:rPr lang="en-US" sz="2000" dirty="0" smtClean="0">
                <a:solidFill>
                  <a:srgbClr val="FF0000"/>
                </a:solidFill>
              </a:rPr>
              <a:t>heat capacity</a:t>
            </a:r>
            <a:r>
              <a:rPr lang="en-US" sz="2000" dirty="0" smtClean="0"/>
              <a:t>, </a:t>
            </a:r>
            <a:r>
              <a:rPr lang="en-US" sz="2000" i="1" dirty="0" smtClean="0"/>
              <a:t>C</a:t>
            </a:r>
            <a:r>
              <a:rPr lang="en-US" sz="2000" dirty="0" smtClean="0"/>
              <a:t>.</a:t>
            </a:r>
          </a:p>
          <a:p>
            <a:pPr lvl="2" eaLnBrk="1" hangingPunct="1"/>
            <a:r>
              <a:rPr lang="en-US" sz="1800" dirty="0" smtClean="0"/>
              <a:t>The amount of heat energy required to raise the temperature by 1</a:t>
            </a:r>
            <a:r>
              <a:rPr lang="en-US" sz="1800" dirty="0" smtClean="0">
                <a:sym typeface="Symbol" pitchFamily="18" charset="2"/>
              </a:rPr>
              <a:t> C or 1 K.</a:t>
            </a:r>
          </a:p>
          <a:p>
            <a:pPr lvl="1" eaLnBrk="1" hangingPunct="1"/>
            <a:r>
              <a:rPr lang="en-US" sz="2000" dirty="0" smtClean="0">
                <a:sym typeface="Symbol" pitchFamily="18" charset="2"/>
              </a:rPr>
              <a:t>When 1 gram of a substance is studied, it is referred to as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specific heat capacity</a:t>
            </a:r>
            <a:r>
              <a:rPr lang="en-US" sz="2000" dirty="0" smtClean="0">
                <a:sym typeface="Symbol" pitchFamily="18" charset="2"/>
              </a:rPr>
              <a:t>, </a:t>
            </a:r>
            <a:r>
              <a:rPr lang="en-US" sz="2000" i="1" dirty="0" smtClean="0">
                <a:sym typeface="Symbol" pitchFamily="18" charset="2"/>
              </a:rPr>
              <a:t>C</a:t>
            </a:r>
            <a:r>
              <a:rPr lang="en-US" sz="2000" i="1" baseline="-25000" dirty="0" smtClean="0">
                <a:sym typeface="Symbol" pitchFamily="18" charset="2"/>
              </a:rPr>
              <a:t>s</a:t>
            </a:r>
            <a:r>
              <a:rPr lang="en-US" sz="2000" dirty="0" smtClean="0">
                <a:sym typeface="Symbol" pitchFamily="18" charset="2"/>
              </a:rPr>
              <a:t>.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9599977"/>
              </p:ext>
            </p:extLst>
          </p:nvPr>
        </p:nvGraphicFramePr>
        <p:xfrm>
          <a:off x="1524000" y="3944815"/>
          <a:ext cx="2743200" cy="214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3" imgW="812520" imgH="634680" progId="Equation.3">
                  <p:embed/>
                </p:oleObj>
              </mc:Choice>
              <mc:Fallback>
                <p:oleObj name="Equation" r:id="rId3" imgW="81252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44815"/>
                        <a:ext cx="2743200" cy="2143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6" descr="05_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581400"/>
            <a:ext cx="1924050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Relating Heat, Temperature Change, and Heat Capacity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43450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/>
              <a:t>What quantity of heat must be added to a 120. g sample of aluminum to change its temperature from 23.0 </a:t>
            </a:r>
            <a:r>
              <a:rPr lang="en-US" sz="2400" dirty="0" smtClean="0">
                <a:sym typeface="Symbol" pitchFamily="18" charset="2"/>
              </a:rPr>
              <a:t>C to 34.0 C?  </a:t>
            </a:r>
            <a:r>
              <a:rPr lang="en-US" sz="2400" dirty="0" err="1" smtClean="0">
                <a:sym typeface="Symbol" pitchFamily="18" charset="2"/>
              </a:rPr>
              <a:t>C</a:t>
            </a:r>
            <a:r>
              <a:rPr lang="en-US" sz="2400" baseline="-25000" dirty="0" err="1" smtClean="0">
                <a:sym typeface="Symbol" pitchFamily="18" charset="2"/>
              </a:rPr>
              <a:t>Al</a:t>
            </a:r>
            <a:r>
              <a:rPr lang="en-US" sz="2400" dirty="0" smtClean="0">
                <a:sym typeface="Symbol" pitchFamily="18" charset="2"/>
              </a:rPr>
              <a:t> = 0.900 J/g K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>
                <a:sym typeface="Symbol" pitchFamily="18" charset="2"/>
              </a:rPr>
              <a:t>What is the molar heat capacity of Al?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16538" y="1600200"/>
            <a:ext cx="3370262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See </a:t>
            </a:r>
            <a:r>
              <a:rPr lang="en-US" sz="2400" dirty="0"/>
              <a:t>Interactive Example </a:t>
            </a:r>
            <a:r>
              <a:rPr lang="en-US" sz="2400" dirty="0" smtClean="0"/>
              <a:t>6.5 </a:t>
            </a:r>
            <a:r>
              <a:rPr lang="en-US" sz="2400" dirty="0" smtClean="0"/>
              <a:t>(Pg. </a:t>
            </a:r>
            <a:r>
              <a:rPr lang="en-US" sz="2400" dirty="0" smtClean="0"/>
              <a:t>222)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3733800" y="1752600"/>
            <a:ext cx="2578100" cy="3721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Constant Pressure vs. Constant Volume Calorimetry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1"/>
            <a:ext cx="3810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amount of thermal energy released or absorbed by a chemical reaction can be measured in two different ways: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Constant pressure </a:t>
            </a:r>
            <a:r>
              <a:rPr lang="en-US" sz="2400" dirty="0" err="1" smtClean="0"/>
              <a:t>calorimetry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q = </a:t>
            </a:r>
            <a:r>
              <a:rPr lang="en-US" sz="2000" dirty="0" err="1" smtClean="0"/>
              <a:t>mc</a:t>
            </a:r>
            <a:r>
              <a:rPr lang="en-US" sz="2000" dirty="0" err="1" smtClean="0">
                <a:sym typeface="Symbol" pitchFamily="18" charset="2"/>
              </a:rPr>
              <a:t>T</a:t>
            </a:r>
            <a:endParaRPr lang="en-US" sz="20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Constant volume </a:t>
            </a:r>
            <a:r>
              <a:rPr lang="en-US" sz="2400" dirty="0" err="1" smtClean="0">
                <a:sym typeface="Symbol" pitchFamily="18" charset="2"/>
              </a:rPr>
              <a:t>calorimetry</a:t>
            </a:r>
            <a:endParaRPr lang="en-US" sz="24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sym typeface="Symbol" pitchFamily="18" charset="2"/>
              </a:rPr>
              <a:t>q</a:t>
            </a:r>
            <a:r>
              <a:rPr lang="en-US" sz="2000" baseline="-25000" dirty="0" err="1" smtClean="0">
                <a:sym typeface="Symbol" pitchFamily="18" charset="2"/>
              </a:rPr>
              <a:t>rxn</a:t>
            </a:r>
            <a:r>
              <a:rPr lang="en-US" sz="2000" dirty="0" smtClean="0">
                <a:sym typeface="Symbol" pitchFamily="18" charset="2"/>
              </a:rPr>
              <a:t> = -</a:t>
            </a:r>
            <a:r>
              <a:rPr lang="en-US" sz="2000" dirty="0" err="1" smtClean="0">
                <a:sym typeface="Symbol" pitchFamily="18" charset="2"/>
              </a:rPr>
              <a:t>C</a:t>
            </a:r>
            <a:r>
              <a:rPr lang="en-US" sz="2000" baseline="-25000" dirty="0" err="1" smtClean="0">
                <a:sym typeface="Symbol" pitchFamily="18" charset="2"/>
              </a:rPr>
              <a:t>cal</a:t>
            </a:r>
            <a:r>
              <a:rPr lang="en-US" sz="2000" dirty="0" smtClean="0">
                <a:sym typeface="Symbol" pitchFamily="18" charset="2"/>
              </a:rPr>
              <a:t> x T</a:t>
            </a:r>
          </a:p>
        </p:txBody>
      </p:sp>
      <p:pic>
        <p:nvPicPr>
          <p:cNvPr id="7173" name="Picture 4" descr="05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6525" y="1828800"/>
            <a:ext cx="2657475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05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43113"/>
            <a:ext cx="20970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Constant Pressure Calorimetry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83100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A 50.0 g sample of a dilute acid solution is added t 50.0 g of a base solution in a coffee cup calorimeter.  The temperature of the liquid increases from 18.20 </a:t>
            </a:r>
            <a:r>
              <a:rPr lang="en-US" sz="2400" smtClean="0">
                <a:sym typeface="Symbol" pitchFamily="18" charset="2"/>
              </a:rPr>
              <a:t>C to 21.30 C.  Calculate q for the neutralization reaction, assuming that the specific heat of the solution is the same as that of water (4.184 J/g C).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84738" y="1600200"/>
            <a:ext cx="3802062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See </a:t>
            </a:r>
            <a:r>
              <a:rPr lang="en-US" sz="2400" dirty="0"/>
              <a:t>Interactive Example </a:t>
            </a:r>
            <a:r>
              <a:rPr lang="en-US" sz="2400" dirty="0" smtClean="0"/>
              <a:t>6.5 </a:t>
            </a:r>
            <a:r>
              <a:rPr lang="en-US" sz="2400" dirty="0" smtClean="0"/>
              <a:t>(Pg. </a:t>
            </a:r>
            <a:r>
              <a:rPr lang="en-US" sz="2400" dirty="0" smtClean="0"/>
              <a:t>222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Hess’s Law</a:t>
            </a:r>
            <a:br>
              <a:rPr lang="en-US" sz="4000" dirty="0" smtClean="0"/>
            </a:br>
            <a:r>
              <a:rPr lang="en-US" sz="4000" dirty="0" smtClean="0"/>
              <a:t>Section </a:t>
            </a:r>
            <a:r>
              <a:rPr lang="en-US" sz="4000" dirty="0" smtClean="0"/>
              <a:t>6.3</a:t>
            </a:r>
            <a:endParaRPr lang="en-US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Because </a:t>
            </a:r>
            <a:r>
              <a:rPr lang="en-US" dirty="0" smtClean="0">
                <a:sym typeface="Symbol" pitchFamily="18" charset="2"/>
              </a:rPr>
              <a:t>H is a state function, it does not matter how we arrive at our final state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Therefore if we know </a:t>
            </a:r>
            <a:r>
              <a:rPr lang="en-US" dirty="0" err="1" smtClean="0">
                <a:sym typeface="Symbol" pitchFamily="18" charset="2"/>
              </a:rPr>
              <a:t>H</a:t>
            </a:r>
            <a:r>
              <a:rPr lang="en-US" baseline="-25000" dirty="0" err="1" smtClean="0">
                <a:sym typeface="Symbol" pitchFamily="18" charset="2"/>
              </a:rPr>
              <a:t>rxn</a:t>
            </a:r>
            <a:r>
              <a:rPr lang="en-US" dirty="0" smtClean="0">
                <a:sym typeface="Symbol" pitchFamily="18" charset="2"/>
              </a:rPr>
              <a:t> for a series of reactions, we can calculate </a:t>
            </a:r>
            <a:r>
              <a:rPr lang="en-US" dirty="0" err="1" smtClean="0">
                <a:sym typeface="Symbol" pitchFamily="18" charset="2"/>
              </a:rPr>
              <a:t>H</a:t>
            </a:r>
            <a:r>
              <a:rPr lang="en-US" baseline="-25000" dirty="0" err="1" smtClean="0">
                <a:sym typeface="Symbol" pitchFamily="18" charset="2"/>
              </a:rPr>
              <a:t>rxn</a:t>
            </a:r>
            <a:r>
              <a:rPr lang="en-US" dirty="0" smtClean="0">
                <a:sym typeface="Symbol" pitchFamily="18" charset="2"/>
              </a:rPr>
              <a:t> for the overall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Hess’s Law to Calculate </a:t>
            </a:r>
            <a:r>
              <a:rPr lang="en-US" smtClean="0">
                <a:sym typeface="Symbol" pitchFamily="18" charset="2"/>
              </a:rPr>
              <a:t>H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37550" cy="28162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smtClean="0"/>
              <a:t>Calculate the enthalpy change for the hydrogenation of ethylene using the following thermochemical equations: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000" smtClean="0"/>
              <a:t>C</a:t>
            </a:r>
            <a:r>
              <a:rPr lang="en-US" sz="2000" baseline="-25000" smtClean="0"/>
              <a:t>2</a:t>
            </a:r>
            <a:r>
              <a:rPr lang="en-US" sz="2000" smtClean="0"/>
              <a:t>H</a:t>
            </a:r>
            <a:r>
              <a:rPr lang="en-US" sz="2000" baseline="-25000" smtClean="0"/>
              <a:t>4</a:t>
            </a:r>
            <a:r>
              <a:rPr lang="en-US" sz="2000" smtClean="0"/>
              <a:t>(</a:t>
            </a:r>
            <a:r>
              <a:rPr lang="en-US" sz="2000" i="1" smtClean="0"/>
              <a:t>g</a:t>
            </a:r>
            <a:r>
              <a:rPr lang="en-US" sz="2000" smtClean="0"/>
              <a:t>) + H</a:t>
            </a:r>
            <a:r>
              <a:rPr lang="en-US" sz="2000" baseline="-25000" smtClean="0"/>
              <a:t>2</a:t>
            </a:r>
            <a:r>
              <a:rPr lang="en-US" sz="2000" smtClean="0"/>
              <a:t>(</a:t>
            </a:r>
            <a:r>
              <a:rPr lang="en-US" sz="2000" i="1" smtClean="0"/>
              <a:t>g</a:t>
            </a:r>
            <a:r>
              <a:rPr lang="en-US" sz="2000" smtClean="0"/>
              <a:t>)  </a:t>
            </a:r>
            <a:r>
              <a:rPr lang="en-US" sz="2000" smtClean="0">
                <a:latin typeface="Arial" charset="0"/>
                <a:cs typeface="Arial" charset="0"/>
              </a:rPr>
              <a:t>→  C</a:t>
            </a:r>
            <a:r>
              <a:rPr lang="en-US" sz="2000" baseline="-25000" smtClean="0">
                <a:latin typeface="Arial" charset="0"/>
                <a:cs typeface="Arial" charset="0"/>
              </a:rPr>
              <a:t>2</a:t>
            </a:r>
            <a:r>
              <a:rPr lang="en-US" sz="2000" smtClean="0">
                <a:latin typeface="Arial" charset="0"/>
                <a:cs typeface="Arial" charset="0"/>
              </a:rPr>
              <a:t>H</a:t>
            </a:r>
            <a:r>
              <a:rPr lang="en-US" sz="2000" baseline="-25000" smtClean="0">
                <a:latin typeface="Arial" charset="0"/>
                <a:cs typeface="Arial" charset="0"/>
              </a:rPr>
              <a:t>6</a:t>
            </a:r>
            <a:r>
              <a:rPr lang="en-US" sz="2000" smtClean="0">
                <a:latin typeface="Arial" charset="0"/>
                <a:cs typeface="Arial" charset="0"/>
              </a:rPr>
              <a:t>(</a:t>
            </a:r>
            <a:r>
              <a:rPr lang="en-US" sz="2000" i="1" smtClean="0">
                <a:latin typeface="Arial" charset="0"/>
                <a:cs typeface="Arial" charset="0"/>
              </a:rPr>
              <a:t>g</a:t>
            </a:r>
            <a:r>
              <a:rPr lang="en-US" sz="2000" smtClean="0">
                <a:latin typeface="Arial" charset="0"/>
                <a:cs typeface="Arial" charset="0"/>
              </a:rPr>
              <a:t>)   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H = ?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000" smtClean="0">
              <a:latin typeface="Arial" charset="0"/>
              <a:cs typeface="Arial" charset="0"/>
              <a:sym typeface="Symbol" pitchFamily="18" charset="2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H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en-US" sz="2000" i="1" smtClean="0">
                <a:latin typeface="Arial" charset="0"/>
                <a:cs typeface="Arial" charset="0"/>
                <a:sym typeface="Symbol" pitchFamily="18" charset="2"/>
              </a:rPr>
              <a:t>g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) + ½ O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en-US" sz="2000" i="1" smtClean="0">
                <a:latin typeface="Arial" charset="0"/>
                <a:cs typeface="Arial" charset="0"/>
                <a:sym typeface="Symbol" pitchFamily="18" charset="2"/>
              </a:rPr>
              <a:t>g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)  →  H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O(</a:t>
            </a:r>
            <a:r>
              <a:rPr lang="en-US" sz="2000" i="1" smtClean="0">
                <a:latin typeface="Arial" charset="0"/>
                <a:cs typeface="Arial" charset="0"/>
                <a:sym typeface="Symbol" pitchFamily="18" charset="2"/>
              </a:rPr>
              <a:t>l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)			H = -285.8 kJ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C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H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4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en-US" sz="2000" i="1" smtClean="0">
                <a:latin typeface="Arial" charset="0"/>
                <a:cs typeface="Arial" charset="0"/>
                <a:sym typeface="Symbol" pitchFamily="18" charset="2"/>
              </a:rPr>
              <a:t>g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) + 3 O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en-US" sz="2000" i="1" smtClean="0">
                <a:latin typeface="Arial" charset="0"/>
                <a:cs typeface="Arial" charset="0"/>
                <a:sym typeface="Symbol" pitchFamily="18" charset="2"/>
              </a:rPr>
              <a:t>g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)  →  2 CO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en-US" sz="2000" i="1" smtClean="0">
                <a:latin typeface="Arial" charset="0"/>
                <a:cs typeface="Arial" charset="0"/>
                <a:sym typeface="Symbol" pitchFamily="18" charset="2"/>
              </a:rPr>
              <a:t>g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) + 2 H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O(</a:t>
            </a:r>
            <a:r>
              <a:rPr lang="en-US" sz="2000" i="1" smtClean="0">
                <a:latin typeface="Arial" charset="0"/>
                <a:cs typeface="Arial" charset="0"/>
                <a:sym typeface="Symbol" pitchFamily="18" charset="2"/>
              </a:rPr>
              <a:t>l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) 	H = -1411kJ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C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H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6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en-US" sz="2000" i="1" smtClean="0">
                <a:latin typeface="Arial" charset="0"/>
                <a:cs typeface="Arial" charset="0"/>
                <a:sym typeface="Symbol" pitchFamily="18" charset="2"/>
              </a:rPr>
              <a:t>g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) + 7/2 O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en-US" sz="2000" i="1" smtClean="0">
                <a:latin typeface="Arial" charset="0"/>
                <a:cs typeface="Arial" charset="0"/>
                <a:sym typeface="Symbol" pitchFamily="18" charset="2"/>
              </a:rPr>
              <a:t>g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)  →  2CO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(</a:t>
            </a:r>
            <a:r>
              <a:rPr lang="en-US" sz="2000" i="1" smtClean="0">
                <a:latin typeface="Arial" charset="0"/>
                <a:cs typeface="Arial" charset="0"/>
                <a:sym typeface="Symbol" pitchFamily="18" charset="2"/>
              </a:rPr>
              <a:t>g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) + 3 H</a:t>
            </a:r>
            <a:r>
              <a:rPr lang="en-US" sz="2000" baseline="-2500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O(</a:t>
            </a:r>
            <a:r>
              <a:rPr lang="en-US" sz="2000" i="1" smtClean="0">
                <a:latin typeface="Arial" charset="0"/>
                <a:cs typeface="Arial" charset="0"/>
                <a:sym typeface="Symbol" pitchFamily="18" charset="2"/>
              </a:rPr>
              <a:t>l</a:t>
            </a:r>
            <a:r>
              <a:rPr lang="en-US" sz="2000" smtClean="0">
                <a:latin typeface="Arial" charset="0"/>
                <a:cs typeface="Arial" charset="0"/>
                <a:sym typeface="Symbol" pitchFamily="18" charset="2"/>
              </a:rPr>
              <a:t>)	H = -1560 kJ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11163" y="5837238"/>
            <a:ext cx="7656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See </a:t>
            </a:r>
            <a:r>
              <a:rPr lang="en-US" dirty="0"/>
              <a:t>Interactive Example </a:t>
            </a:r>
            <a:r>
              <a:rPr lang="en-US" dirty="0" smtClean="0"/>
              <a:t>6.8 </a:t>
            </a:r>
            <a:r>
              <a:rPr lang="en-US" dirty="0"/>
              <a:t>(Pg. </a:t>
            </a:r>
            <a:r>
              <a:rPr lang="en-US" dirty="0" smtClean="0"/>
              <a:t>228)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Hess’s Law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72000"/>
          </a:xfrm>
        </p:spPr>
        <p:txBody>
          <a:bodyPr/>
          <a:lstStyle/>
          <a:p>
            <a:r>
              <a:rPr lang="en-US" dirty="0"/>
              <a:t>Given the following equations and H</a:t>
            </a:r>
            <a:r>
              <a:rPr lang="en-US" baseline="30000" dirty="0"/>
              <a:t>o</a:t>
            </a:r>
            <a:r>
              <a:rPr lang="en-US" dirty="0"/>
              <a:t> values, determine the heat of reaction (kJ) at 298 K for the reaction: </a:t>
            </a:r>
          </a:p>
          <a:p>
            <a:pPr marL="0" indent="0">
              <a:buNone/>
            </a:pPr>
            <a:r>
              <a:rPr lang="en-US" sz="2400" dirty="0"/>
              <a:t>2 </a:t>
            </a:r>
            <a:r>
              <a:rPr lang="en-US" sz="2400" dirty="0" err="1"/>
              <a:t>OF</a:t>
            </a:r>
            <a:r>
              <a:rPr lang="en-US" sz="2400" baseline="-25000" dirty="0" err="1"/>
              <a:t>2</a:t>
            </a:r>
            <a:r>
              <a:rPr lang="en-US" sz="2400" dirty="0"/>
              <a:t>(g) + 2 S(s</a:t>
            </a:r>
            <a:r>
              <a:rPr lang="en-US" sz="2400" dirty="0" smtClean="0"/>
              <a:t>) 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dirty="0" smtClean="0"/>
              <a:t> </a:t>
            </a:r>
            <a:r>
              <a:rPr lang="en-US" sz="2400" dirty="0" err="1"/>
              <a:t>SO</a:t>
            </a:r>
            <a:r>
              <a:rPr lang="en-US" sz="2400" baseline="-25000" dirty="0" err="1"/>
              <a:t>2</a:t>
            </a:r>
            <a:r>
              <a:rPr lang="en-US" sz="2400" dirty="0"/>
              <a:t>(g) + </a:t>
            </a:r>
            <a:r>
              <a:rPr lang="en-US" sz="2400" dirty="0" err="1"/>
              <a:t>SF</a:t>
            </a:r>
            <a:r>
              <a:rPr lang="en-US" sz="2400" baseline="-25000" dirty="0" err="1"/>
              <a:t>4</a:t>
            </a:r>
            <a:r>
              <a:rPr lang="en-US" sz="2400" dirty="0"/>
              <a:t>(g</a:t>
            </a:r>
            <a:r>
              <a:rPr lang="en-US" sz="2400" dirty="0" smtClean="0"/>
              <a:t>)       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dirty="0" smtClean="0"/>
              <a:t>H </a:t>
            </a:r>
            <a:r>
              <a:rPr lang="en-US" sz="2400" dirty="0"/>
              <a:t>= 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 err="1"/>
              <a:t>OF</a:t>
            </a:r>
            <a:r>
              <a:rPr lang="en-US" sz="2400" baseline="-25000" dirty="0" err="1"/>
              <a:t>2</a:t>
            </a:r>
            <a:r>
              <a:rPr lang="en-US" sz="2400" dirty="0"/>
              <a:t>(g) + H</a:t>
            </a:r>
            <a:r>
              <a:rPr lang="en-US" sz="2400" baseline="-25000" dirty="0"/>
              <a:t>2</a:t>
            </a:r>
            <a:r>
              <a:rPr lang="en-US" sz="2400" dirty="0"/>
              <a:t>O(l</a:t>
            </a:r>
            <a:r>
              <a:rPr lang="en-US" sz="2400" dirty="0" smtClean="0"/>
              <a:t>)  </a:t>
            </a:r>
            <a:r>
              <a:rPr lang="en-US" sz="2400" dirty="0" smtClean="0">
                <a:sym typeface="Symbol"/>
              </a:rPr>
              <a:t></a:t>
            </a:r>
            <a:r>
              <a:rPr lang="en-US" sz="2400" dirty="0" smtClean="0"/>
              <a:t>  </a:t>
            </a:r>
            <a:r>
              <a:rPr lang="en-US" sz="2400" dirty="0" err="1"/>
              <a:t>O</a:t>
            </a:r>
            <a:r>
              <a:rPr lang="en-US" sz="2400" baseline="-25000" dirty="0" err="1"/>
              <a:t>2</a:t>
            </a:r>
            <a:r>
              <a:rPr lang="en-US" sz="2400" dirty="0"/>
              <a:t>(g) + 2 </a:t>
            </a:r>
            <a:r>
              <a:rPr lang="en-US" sz="2400" dirty="0" err="1"/>
              <a:t>HF</a:t>
            </a:r>
            <a:r>
              <a:rPr lang="en-US" sz="2400" dirty="0"/>
              <a:t>(g</a:t>
            </a:r>
            <a:r>
              <a:rPr lang="en-US" sz="2400" dirty="0" smtClean="0"/>
              <a:t>)       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>
                <a:sym typeface="Symbol"/>
              </a:rPr>
              <a:t></a:t>
            </a:r>
            <a:r>
              <a:rPr lang="en-US" sz="2400" dirty="0"/>
              <a:t>H = </a:t>
            </a:r>
            <a:r>
              <a:rPr lang="en-US" sz="2400" dirty="0" smtClean="0"/>
              <a:t>-276.6 kJ/</a:t>
            </a:r>
            <a:r>
              <a:rPr lang="en-US" sz="2400" dirty="0" err="1" smtClean="0"/>
              <a:t>mol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SF</a:t>
            </a:r>
            <a:r>
              <a:rPr lang="en-US" sz="2400" baseline="-25000" dirty="0" err="1"/>
              <a:t>4</a:t>
            </a:r>
            <a:r>
              <a:rPr lang="en-US" sz="2400" dirty="0"/>
              <a:t>(g) + 2 H</a:t>
            </a:r>
            <a:r>
              <a:rPr lang="en-US" sz="2400" baseline="-25000" dirty="0"/>
              <a:t>2</a:t>
            </a:r>
            <a:r>
              <a:rPr lang="en-US" sz="2400" dirty="0"/>
              <a:t>O(l</a:t>
            </a:r>
            <a:r>
              <a:rPr lang="en-US" sz="2400" dirty="0" smtClean="0"/>
              <a:t>)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 smtClean="0"/>
              <a:t>  </a:t>
            </a:r>
            <a:r>
              <a:rPr lang="en-US" sz="2400" dirty="0"/>
              <a:t>4 </a:t>
            </a:r>
            <a:r>
              <a:rPr lang="en-US" sz="2400" dirty="0" err="1"/>
              <a:t>HF</a:t>
            </a:r>
            <a:r>
              <a:rPr lang="en-US" sz="2400" dirty="0"/>
              <a:t>(g) + </a:t>
            </a:r>
            <a:r>
              <a:rPr lang="en-US" sz="2400" dirty="0" err="1"/>
              <a:t>SO</a:t>
            </a:r>
            <a:r>
              <a:rPr lang="en-US" sz="2400" baseline="-25000" dirty="0" err="1"/>
              <a:t>2</a:t>
            </a:r>
            <a:r>
              <a:rPr lang="en-US" sz="2400" dirty="0"/>
              <a:t>(g</a:t>
            </a:r>
            <a:r>
              <a:rPr lang="en-US" sz="2400" dirty="0" smtClean="0"/>
              <a:t>)    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dirty="0"/>
              <a:t>H =</a:t>
            </a:r>
            <a:r>
              <a:rPr lang="en-US" sz="2400" dirty="0" smtClean="0"/>
              <a:t> </a:t>
            </a:r>
            <a:r>
              <a:rPr lang="en-US" sz="2400" dirty="0"/>
              <a:t>-</a:t>
            </a:r>
            <a:r>
              <a:rPr lang="en-US" sz="2400" dirty="0" smtClean="0"/>
              <a:t>827.5 </a:t>
            </a:r>
            <a:r>
              <a:rPr lang="en-US" sz="2400" dirty="0"/>
              <a:t>kJ/</a:t>
            </a:r>
            <a:r>
              <a:rPr lang="en-US" sz="2400" dirty="0" err="1"/>
              <a:t>mol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S(s) + </a:t>
            </a:r>
            <a:r>
              <a:rPr lang="en-US" sz="2400" dirty="0" err="1"/>
              <a:t>O</a:t>
            </a:r>
            <a:r>
              <a:rPr lang="en-US" sz="2400" baseline="-25000" dirty="0" err="1"/>
              <a:t>2</a:t>
            </a:r>
            <a:r>
              <a:rPr lang="en-US" sz="2400" dirty="0"/>
              <a:t>(g</a:t>
            </a:r>
            <a:r>
              <a:rPr lang="en-US" sz="2400" dirty="0" smtClean="0"/>
              <a:t>)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 smtClean="0"/>
              <a:t>  </a:t>
            </a:r>
            <a:r>
              <a:rPr lang="en-US" sz="2400" dirty="0" err="1"/>
              <a:t>SO</a:t>
            </a:r>
            <a:r>
              <a:rPr lang="en-US" sz="2400" baseline="-25000" dirty="0" err="1"/>
              <a:t>2</a:t>
            </a:r>
            <a:r>
              <a:rPr lang="en-US" sz="2400" dirty="0"/>
              <a:t>(g)			</a:t>
            </a:r>
            <a:r>
              <a:rPr lang="en-US" sz="2400" dirty="0" smtClean="0">
                <a:sym typeface="Symbol"/>
              </a:rPr>
              <a:t></a:t>
            </a:r>
            <a:r>
              <a:rPr lang="en-US" sz="2400" dirty="0"/>
              <a:t>H = </a:t>
            </a:r>
            <a:r>
              <a:rPr lang="en-US" sz="2400" dirty="0" smtClean="0"/>
              <a:t>-296.9 </a:t>
            </a:r>
            <a:r>
              <a:rPr lang="en-US" sz="2400" dirty="0"/>
              <a:t>kJ/</a:t>
            </a:r>
            <a:r>
              <a:rPr lang="en-US" sz="2400"/>
              <a:t>mol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52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Standard Enthalpies </a:t>
            </a:r>
            <a:r>
              <a:rPr lang="en-US" sz="4000" dirty="0" smtClean="0"/>
              <a:t>of Formation</a:t>
            </a:r>
            <a:br>
              <a:rPr lang="en-US" sz="4000" dirty="0" smtClean="0"/>
            </a:br>
            <a:r>
              <a:rPr lang="en-US" sz="4000" dirty="0" smtClean="0"/>
              <a:t>Section </a:t>
            </a:r>
            <a:r>
              <a:rPr lang="en-US" sz="4000" dirty="0" smtClean="0"/>
              <a:t>6.4</a:t>
            </a:r>
            <a:endParaRPr lang="en-US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Hess’s Law allows us to calculate the enthalpies of reaction for numerous different reactions based on tabulated data</a:t>
            </a:r>
          </a:p>
          <a:p>
            <a:pPr eaLnBrk="1" hangingPunct="1"/>
            <a:r>
              <a:rPr lang="en-US" dirty="0" smtClean="0"/>
              <a:t>The tabulated data contains enthalpies of formation</a:t>
            </a:r>
          </a:p>
          <a:p>
            <a:pPr lvl="1" eaLnBrk="1" hangingPunct="1"/>
            <a:r>
              <a:rPr lang="en-US" dirty="0" smtClean="0"/>
              <a:t>More precisely, </a:t>
            </a:r>
            <a:r>
              <a:rPr lang="en-US" dirty="0" smtClean="0">
                <a:solidFill>
                  <a:srgbClr val="FF0000"/>
                </a:solidFill>
              </a:rPr>
              <a:t>standard enthalpies of formation</a:t>
            </a:r>
            <a:r>
              <a:rPr lang="en-US" dirty="0" smtClean="0"/>
              <a:t>, </a:t>
            </a:r>
            <a:r>
              <a:rPr lang="en-US" dirty="0" smtClean="0">
                <a:sym typeface="Symbol" pitchFamily="18" charset="2"/>
              </a:rPr>
              <a:t></a:t>
            </a:r>
            <a:r>
              <a:rPr lang="en-US" dirty="0" err="1" smtClean="0">
                <a:sym typeface="Symbol" pitchFamily="18" charset="2"/>
              </a:rPr>
              <a:t>H</a:t>
            </a:r>
            <a:r>
              <a:rPr lang="en-US" baseline="-25000" dirty="0" err="1" smtClean="0">
                <a:sym typeface="Symbol" pitchFamily="18" charset="2"/>
              </a:rPr>
              <a:t>f</a:t>
            </a:r>
            <a:r>
              <a:rPr lang="en-US" baseline="30000" dirty="0" smtClean="0">
                <a:sym typeface="Symbol" pitchFamily="18" charset="2"/>
              </a:rPr>
              <a:t> </a:t>
            </a:r>
            <a:r>
              <a:rPr lang="en-US" dirty="0" smtClean="0">
                <a:sym typeface="Symbol" pitchFamily="18" charset="2"/>
              </a:rPr>
              <a:t>(based on elements in their standard states at 25 </a:t>
            </a:r>
            <a:r>
              <a:rPr lang="en-US" baseline="30000" dirty="0" smtClean="0">
                <a:sym typeface="Symbol" pitchFamily="18" charset="2"/>
              </a:rPr>
              <a:t></a:t>
            </a:r>
            <a:r>
              <a:rPr lang="en-US" dirty="0" smtClean="0">
                <a:sym typeface="Symbol" pitchFamily="18" charset="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Formation Reactions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NaCl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Ca(NO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6</a:t>
            </a:r>
            <a:r>
              <a:rPr lang="en-US" smtClean="0"/>
              <a:t>O</a:t>
            </a:r>
            <a:r>
              <a:rPr lang="en-US" baseline="-25000" smtClean="0"/>
              <a:t>6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AgCl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vs. Surroundings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field of chemistry focuses on energy </a:t>
            </a:r>
            <a:r>
              <a:rPr lang="en-US" i="1"/>
              <a:t>changes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Therefore we must be careful to define the system (typically the chemical reaction itself) that is changing and the surroundings that includes everything else</a:t>
            </a:r>
          </a:p>
        </p:txBody>
      </p:sp>
      <p:pic>
        <p:nvPicPr>
          <p:cNvPr id="7172" name="Picture 4" descr="05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14813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Calculating Enthalpies of Reaction Using Standard Enthalpy Changes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Based on Hess’s Law and tabulated enthalpies of formation, the following expression can be used to calculate </a:t>
            </a:r>
            <a:r>
              <a:rPr lang="en-US" smtClean="0">
                <a:sym typeface="Symbol" pitchFamily="18" charset="2"/>
              </a:rPr>
              <a:t>H</a:t>
            </a:r>
            <a:r>
              <a:rPr lang="en-US" baseline="30000" smtClean="0">
                <a:sym typeface="Symbol" pitchFamily="18" charset="2"/>
              </a:rPr>
              <a:t></a:t>
            </a:r>
            <a:r>
              <a:rPr lang="en-US" baseline="-25000" smtClean="0">
                <a:sym typeface="Symbol" pitchFamily="18" charset="2"/>
              </a:rPr>
              <a:t>rxn</a:t>
            </a:r>
            <a:r>
              <a:rPr lang="en-US" smtClean="0">
                <a:sym typeface="Symbol" pitchFamily="18" charset="2"/>
              </a:rPr>
              <a:t>: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sym typeface="Symbol" pitchFamily="18" charset="2"/>
              </a:rPr>
              <a:t>H</a:t>
            </a:r>
            <a:r>
              <a:rPr lang="en-US" baseline="30000" smtClean="0">
                <a:sym typeface="Symbol" pitchFamily="18" charset="2"/>
              </a:rPr>
              <a:t></a:t>
            </a:r>
            <a:r>
              <a:rPr lang="en-US" baseline="-25000" smtClean="0">
                <a:sym typeface="Symbol" pitchFamily="18" charset="2"/>
              </a:rPr>
              <a:t>rxn</a:t>
            </a:r>
            <a:r>
              <a:rPr lang="en-US" smtClean="0">
                <a:sym typeface="Symbol" pitchFamily="18" charset="2"/>
              </a:rPr>
              <a:t> =  H</a:t>
            </a:r>
            <a:r>
              <a:rPr lang="en-US" baseline="30000" smtClean="0">
                <a:sym typeface="Symbol" pitchFamily="18" charset="2"/>
              </a:rPr>
              <a:t></a:t>
            </a:r>
            <a:r>
              <a:rPr lang="en-US" baseline="-25000" smtClean="0">
                <a:sym typeface="Symbol" pitchFamily="18" charset="2"/>
              </a:rPr>
              <a:t>f</a:t>
            </a:r>
            <a:r>
              <a:rPr lang="en-US" smtClean="0">
                <a:sym typeface="Symbol" pitchFamily="18" charset="2"/>
              </a:rPr>
              <a:t>(products) -  H</a:t>
            </a:r>
            <a:r>
              <a:rPr lang="en-US" baseline="30000" smtClean="0">
                <a:sym typeface="Symbol" pitchFamily="18" charset="2"/>
              </a:rPr>
              <a:t></a:t>
            </a:r>
            <a:r>
              <a:rPr lang="en-US" baseline="-25000" smtClean="0">
                <a:sym typeface="Symbol" pitchFamily="18" charset="2"/>
              </a:rPr>
              <a:t>f</a:t>
            </a:r>
            <a:r>
              <a:rPr lang="en-US" smtClean="0">
                <a:sym typeface="Symbol" pitchFamily="18" charset="2"/>
              </a:rPr>
              <a:t>(reactants)</a:t>
            </a:r>
            <a:endParaRPr lang="en-US" baseline="-2500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Using Standard Enthalpies of Formation to Calculate Enthalpy of Reaction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86750" cy="23399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One step in the production of nitric acid, a powerful acid used in the production of fertilizers and explosives, is the combustion of ammonia.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4NH</a:t>
            </a:r>
            <a:r>
              <a:rPr lang="en-US" sz="2000" baseline="-25000" smtClean="0"/>
              <a:t>3</a:t>
            </a:r>
            <a:r>
              <a:rPr lang="en-US" sz="2000" smtClean="0"/>
              <a:t>(</a:t>
            </a:r>
            <a:r>
              <a:rPr lang="en-US" sz="2000" i="1" smtClean="0"/>
              <a:t>g</a:t>
            </a:r>
            <a:r>
              <a:rPr lang="en-US" sz="2000" smtClean="0"/>
              <a:t>) + 5O</a:t>
            </a:r>
            <a:r>
              <a:rPr lang="en-US" sz="2000" baseline="-25000" smtClean="0"/>
              <a:t>2</a:t>
            </a:r>
            <a:r>
              <a:rPr lang="en-US" sz="2000" smtClean="0"/>
              <a:t>(</a:t>
            </a:r>
            <a:r>
              <a:rPr lang="en-US" sz="2000" i="1" smtClean="0"/>
              <a:t>g</a:t>
            </a:r>
            <a:r>
              <a:rPr lang="en-US" sz="2000" smtClean="0"/>
              <a:t>) </a:t>
            </a:r>
            <a:r>
              <a:rPr lang="en-US" sz="2000" smtClean="0">
                <a:latin typeface="Arial" charset="0"/>
                <a:cs typeface="Arial" charset="0"/>
              </a:rPr>
              <a:t>→ 4NO(</a:t>
            </a:r>
            <a:r>
              <a:rPr lang="en-US" sz="2000" i="1" smtClean="0">
                <a:latin typeface="Arial" charset="0"/>
                <a:cs typeface="Arial" charset="0"/>
              </a:rPr>
              <a:t>g</a:t>
            </a:r>
            <a:r>
              <a:rPr lang="en-US" sz="2000" smtClean="0">
                <a:latin typeface="Arial" charset="0"/>
                <a:cs typeface="Arial" charset="0"/>
              </a:rPr>
              <a:t>) + 6H</a:t>
            </a:r>
            <a:r>
              <a:rPr lang="en-US" sz="2000" baseline="-25000" smtClean="0">
                <a:latin typeface="Arial" charset="0"/>
                <a:cs typeface="Arial" charset="0"/>
              </a:rPr>
              <a:t>2</a:t>
            </a:r>
            <a:r>
              <a:rPr lang="en-US" sz="2000" smtClean="0">
                <a:latin typeface="Arial" charset="0"/>
                <a:cs typeface="Arial" charset="0"/>
              </a:rPr>
              <a:t>O(</a:t>
            </a:r>
            <a:r>
              <a:rPr lang="en-US" sz="2000" i="1" smtClean="0">
                <a:latin typeface="Arial" charset="0"/>
                <a:cs typeface="Arial" charset="0"/>
              </a:rPr>
              <a:t>g</a:t>
            </a:r>
            <a:r>
              <a:rPr lang="en-US" sz="2000" smtClean="0"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>
                <a:latin typeface="Arial" charset="0"/>
                <a:cs typeface="Arial" charset="0"/>
              </a:rPr>
              <a:t>Calculate </a:t>
            </a:r>
            <a:r>
              <a:rPr lang="en-US" sz="2000" smtClean="0">
                <a:sym typeface="Symbol" pitchFamily="18" charset="2"/>
              </a:rPr>
              <a:t>H</a:t>
            </a:r>
            <a:r>
              <a:rPr lang="en-US" sz="2000" baseline="30000" smtClean="0">
                <a:sym typeface="Symbol" pitchFamily="18" charset="2"/>
              </a:rPr>
              <a:t></a:t>
            </a:r>
            <a:r>
              <a:rPr lang="en-US" sz="2000" baseline="-25000" smtClean="0">
                <a:sym typeface="Symbol" pitchFamily="18" charset="2"/>
              </a:rPr>
              <a:t>rxn</a:t>
            </a:r>
            <a:r>
              <a:rPr lang="en-US" sz="2000" smtClean="0">
                <a:sym typeface="Symbol" pitchFamily="18" charset="2"/>
              </a:rPr>
              <a:t> using enthalpies of formation listed in Appendix C.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689100" y="4927600"/>
            <a:ext cx="5740400" cy="365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See </a:t>
            </a:r>
            <a:r>
              <a:rPr lang="en-US" sz="2000" dirty="0"/>
              <a:t>Interactive Example </a:t>
            </a:r>
            <a:r>
              <a:rPr lang="en-US" sz="2000" dirty="0" smtClean="0"/>
              <a:t>6.10 </a:t>
            </a:r>
            <a:r>
              <a:rPr lang="en-US" sz="2000" dirty="0" smtClean="0"/>
              <a:t>(Pg. </a:t>
            </a:r>
            <a:r>
              <a:rPr lang="en-US" sz="2000" dirty="0" smtClean="0"/>
              <a:t>235)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Transferring Energy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Energy can be transferred in two distinct ways:</a:t>
            </a:r>
          </a:p>
          <a:p>
            <a:pPr lvl="1">
              <a:lnSpc>
                <a:spcPct val="90000"/>
              </a:lnSpc>
            </a:pPr>
            <a:r>
              <a:rPr lang="en-US"/>
              <a:t>Work</a:t>
            </a:r>
          </a:p>
          <a:p>
            <a:pPr lvl="2">
              <a:lnSpc>
                <a:spcPct val="90000"/>
              </a:lnSpc>
            </a:pPr>
            <a:r>
              <a:rPr lang="en-US"/>
              <a:t>W = F x d</a:t>
            </a:r>
          </a:p>
          <a:p>
            <a:pPr lvl="1">
              <a:lnSpc>
                <a:spcPct val="90000"/>
              </a:lnSpc>
            </a:pPr>
            <a:r>
              <a:rPr lang="en-US"/>
              <a:t>Heat</a:t>
            </a:r>
          </a:p>
          <a:p>
            <a:pPr lvl="2">
              <a:lnSpc>
                <a:spcPct val="90000"/>
              </a:lnSpc>
            </a:pPr>
            <a:r>
              <a:rPr lang="en-US"/>
              <a:t>Energy transferred from hotter objects to colder ones</a:t>
            </a:r>
          </a:p>
          <a:p>
            <a:pPr>
              <a:lnSpc>
                <a:spcPct val="90000"/>
              </a:lnSpc>
            </a:pPr>
            <a:r>
              <a:rPr lang="en-US" i="1"/>
              <a:t>No matter how energy is transferred, the First Law of Thermodynamics must be considered</a:t>
            </a:r>
            <a:r>
              <a:rPr lang="en-US"/>
              <a:t>:</a:t>
            </a:r>
          </a:p>
          <a:p>
            <a:pPr lvl="1">
              <a:lnSpc>
                <a:spcPct val="90000"/>
              </a:lnSpc>
            </a:pPr>
            <a:r>
              <a:rPr lang="en-US"/>
              <a:t>Energy is conserved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E = E</a:t>
            </a:r>
            <a:r>
              <a:rPr lang="en-US" baseline="-25000">
                <a:sym typeface="Symbol" pitchFamily="18" charset="2"/>
              </a:rPr>
              <a:t>final</a:t>
            </a:r>
            <a:r>
              <a:rPr lang="en-US">
                <a:sym typeface="Symbol" pitchFamily="18" charset="2"/>
              </a:rPr>
              <a:t> - E</a:t>
            </a:r>
            <a:r>
              <a:rPr lang="en-US" baseline="-25000">
                <a:sym typeface="Symbol" pitchFamily="18" charset="2"/>
              </a:rPr>
              <a:t>initial</a:t>
            </a:r>
            <a:endParaRPr lang="en-US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 on the Molecular Level</a:t>
            </a:r>
            <a:endParaRPr lang="en-US" dirty="0"/>
          </a:p>
        </p:txBody>
      </p:sp>
      <p:pic>
        <p:nvPicPr>
          <p:cNvPr id="17410" name="Picture 2" descr="Image result for heat transfer on molecular l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1"/>
            <a:ext cx="549710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19812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high energy particles collide with lower energy particles energy is transferred.</a:t>
            </a:r>
          </a:p>
          <a:p>
            <a:r>
              <a:rPr lang="en-US" sz="2400" dirty="0" smtClean="0"/>
              <a:t>   -- Eventually each particle will possess an equal amount of energy (on average)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47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 Simulation</a:t>
            </a:r>
            <a:endParaRPr lang="en-US" dirty="0"/>
          </a:p>
        </p:txBody>
      </p:sp>
      <p:pic>
        <p:nvPicPr>
          <p:cNvPr id="4" name="4E24McHDJ9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2610" y="1388141"/>
            <a:ext cx="7718779" cy="43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2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Energy and the Sign of </a:t>
            </a:r>
            <a:r>
              <a:rPr lang="en-US">
                <a:sym typeface="Symbol" pitchFamily="18" charset="2"/>
              </a:rPr>
              <a:t>E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848600" cy="213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/>
              <a:t>The energy contained in a system is a very abstract value and is nearly (if not totally) impossible to measure; however the First Law can be applied without knowing the final and initial energy values:</a:t>
            </a:r>
          </a:p>
          <a:p>
            <a:pPr lvl="1">
              <a:lnSpc>
                <a:spcPct val="80000"/>
              </a:lnSpc>
            </a:pPr>
            <a:r>
              <a:rPr lang="en-US" sz="2200">
                <a:sym typeface="Symbol" pitchFamily="18" charset="2"/>
              </a:rPr>
              <a:t>E = E</a:t>
            </a:r>
            <a:r>
              <a:rPr lang="en-US" sz="2200" baseline="-25000">
                <a:sym typeface="Symbol" pitchFamily="18" charset="2"/>
              </a:rPr>
              <a:t>final</a:t>
            </a:r>
            <a:r>
              <a:rPr lang="en-US" sz="2200">
                <a:sym typeface="Symbol" pitchFamily="18" charset="2"/>
              </a:rPr>
              <a:t> - E</a:t>
            </a:r>
            <a:r>
              <a:rPr lang="en-US" sz="2200" baseline="-25000">
                <a:sym typeface="Symbol" pitchFamily="18" charset="2"/>
              </a:rPr>
              <a:t>initial</a:t>
            </a:r>
            <a:endParaRPr lang="en-US" sz="220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endParaRPr lang="en-US" sz="2200"/>
          </a:p>
        </p:txBody>
      </p:sp>
      <p:pic>
        <p:nvPicPr>
          <p:cNvPr id="9220" name="Picture 4" descr="05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467100"/>
            <a:ext cx="76200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Relating Changes in Energy to Heat and Work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Because energy can be exchanged by the transfer of both heat </a:t>
            </a:r>
            <a:r>
              <a:rPr lang="en-US" i="1"/>
              <a:t>and</a:t>
            </a:r>
            <a:r>
              <a:rPr lang="en-US"/>
              <a:t> work; the work done on or by the system must be considered also: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E = q + w</a:t>
            </a:r>
          </a:p>
          <a:p>
            <a:pPr>
              <a:lnSpc>
                <a:spcPct val="90000"/>
              </a:lnSpc>
            </a:pPr>
            <a:r>
              <a:rPr lang="en-US">
                <a:sym typeface="Symbol" pitchFamily="18" charset="2"/>
              </a:rPr>
              <a:t>The sign of q and w are assigned by the direction of heat or work transfer:</a:t>
            </a:r>
          </a:p>
        </p:txBody>
      </p:sp>
      <p:pic>
        <p:nvPicPr>
          <p:cNvPr id="10245" name="Picture 5" descr="05_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0"/>
            <a:ext cx="7620000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Relating Heat and Work Changes of Internal Energy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600" dirty="0"/>
              <a:t>Calculate the change in the internal energy of the system for a process in which the system absorbs 140 J of heat from the surroundings and does 85 J of work on the surroundings.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600" dirty="0"/>
              <a:t>See </a:t>
            </a:r>
            <a:r>
              <a:rPr lang="en-US" sz="2600" dirty="0" smtClean="0"/>
              <a:t>Interactive Example 6.1 </a:t>
            </a:r>
            <a:r>
              <a:rPr lang="en-US" sz="2600" dirty="0"/>
              <a:t>(Pg. </a:t>
            </a:r>
            <a:r>
              <a:rPr lang="en-US" sz="2600" dirty="0" smtClean="0"/>
              <a:t>216)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206</TotalTime>
  <Words>1459</Words>
  <Application>Microsoft Office PowerPoint</Application>
  <PresentationFormat>On-screen Show (4:3)</PresentationFormat>
  <Paragraphs>150</Paragraphs>
  <Slides>31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Garamond</vt:lpstr>
      <vt:lpstr>Symbol</vt:lpstr>
      <vt:lpstr>Wingdings</vt:lpstr>
      <vt:lpstr>Edge</vt:lpstr>
      <vt:lpstr>iRespondQuestionMaster</vt:lpstr>
      <vt:lpstr>iRespondGraphMaster</vt:lpstr>
      <vt:lpstr>Equation</vt:lpstr>
      <vt:lpstr>Thermochemistry</vt:lpstr>
      <vt:lpstr>The Nature of Energy   Section 6.1</vt:lpstr>
      <vt:lpstr>System vs. Surroundings</vt:lpstr>
      <vt:lpstr>Transferring Energy</vt:lpstr>
      <vt:lpstr>Energy Transfer on the Molecular Level</vt:lpstr>
      <vt:lpstr>Heat Transfer Simulation</vt:lpstr>
      <vt:lpstr>Internal Energy and the Sign of E</vt:lpstr>
      <vt:lpstr>Relating Changes in Energy to Heat and Work</vt:lpstr>
      <vt:lpstr>Relating Heat and Work Changes of Internal Energy</vt:lpstr>
      <vt:lpstr>Endothermic vs Exothermic Processes</vt:lpstr>
      <vt:lpstr>Energy as a State Function</vt:lpstr>
      <vt:lpstr>Work Done as a Result of a Chemical Reaction</vt:lpstr>
      <vt:lpstr>Section 6.2  Enthalpy and Calorimetry</vt:lpstr>
      <vt:lpstr>Enthalpy as a State Function</vt:lpstr>
      <vt:lpstr>Determing the Sign of H</vt:lpstr>
      <vt:lpstr>Enthalpies of Reaction </vt:lpstr>
      <vt:lpstr>Example</vt:lpstr>
      <vt:lpstr>Relating H to Quantities of Reactants and Products</vt:lpstr>
      <vt:lpstr>Relating H to Quantities of Reactants and Products (cont.)</vt:lpstr>
      <vt:lpstr>Calorimetry </vt:lpstr>
      <vt:lpstr>Heat Capacity and Specific Heat</vt:lpstr>
      <vt:lpstr>Relating Heat, Temperature Change, and Heat Capacity</vt:lpstr>
      <vt:lpstr>Constant Pressure vs. Constant Volume Calorimetry</vt:lpstr>
      <vt:lpstr>Constant Pressure Calorimetry</vt:lpstr>
      <vt:lpstr>Hess’s Law Section 6.3</vt:lpstr>
      <vt:lpstr>Using Hess’s Law to Calculate H</vt:lpstr>
      <vt:lpstr>Hess’s Law Example #2</vt:lpstr>
      <vt:lpstr>Standard Enthalpies of Formation Section 6.4</vt:lpstr>
      <vt:lpstr>Writing Formation Reactions</vt:lpstr>
      <vt:lpstr>Calculating Enthalpies of Reaction Using Standard Enthalpy Changes</vt:lpstr>
      <vt:lpstr>Using Standard Enthalpies of Formation to Calculate Enthalpy of Reaction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Thermochemistry</dc:title>
  <dc:creator>Cobb County School District</dc:creator>
  <cp:lastModifiedBy>John Cody</cp:lastModifiedBy>
  <cp:revision>17</cp:revision>
  <dcterms:created xsi:type="dcterms:W3CDTF">2009-04-23T19:18:05Z</dcterms:created>
  <dcterms:modified xsi:type="dcterms:W3CDTF">2018-08-13T14:00:15Z</dcterms:modified>
</cp:coreProperties>
</file>