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2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39" y="1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/>
          <a:lstStyle>
            <a:lvl1pPr algn="r">
              <a:defRPr sz="1200"/>
            </a:lvl1pPr>
          </a:lstStyle>
          <a:p>
            <a:fld id="{C28FE580-D2C3-4BA9-887A-2AA95DC74FE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39" y="8737210"/>
            <a:ext cx="2972007" cy="460770"/>
          </a:xfrm>
          <a:prstGeom prst="rect">
            <a:avLst/>
          </a:prstGeom>
        </p:spPr>
        <p:txBody>
          <a:bodyPr vert="horz" lIns="90480" tIns="45240" rIns="90480" bIns="45240" rtlCol="0" anchor="b"/>
          <a:lstStyle>
            <a:lvl1pPr algn="r">
              <a:defRPr sz="1200"/>
            </a:lvl1pPr>
          </a:lstStyle>
          <a:p>
            <a:fld id="{7BC32FD2-E29B-45E6-BDED-7207A409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5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1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0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7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4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9288AD-D188-4A1B-BE2F-EF21DE0EAA5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F2683F-3568-4849-8C65-F8367DB7B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Organic Compounds:  Cycloalkanes and Their Stereochemistry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4.5  Conformations of Cyclohexane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dirty="0" smtClean="0"/>
              <a:t>The most common of all naturally occurring ring systems</a:t>
            </a:r>
          </a:p>
          <a:p>
            <a:pPr lvl="1"/>
            <a:r>
              <a:rPr lang="en-US" dirty="0" smtClean="0"/>
              <a:t>With the enlargement of the ring to 6 carbons it is capable of adopting a conformation which essentially eliminates all strain</a:t>
            </a:r>
          </a:p>
          <a:p>
            <a:pPr lvl="2"/>
            <a:r>
              <a:rPr lang="en-US" dirty="0" smtClean="0"/>
              <a:t>109</a:t>
            </a:r>
            <a:r>
              <a:rPr lang="en-US" dirty="0" smtClean="0">
                <a:sym typeface="Symbol"/>
              </a:rPr>
              <a:t> bond angles and essentially no torsional or angle strain</a:t>
            </a:r>
          </a:p>
          <a:p>
            <a:pPr lvl="1"/>
            <a:r>
              <a:rPr lang="en-US" dirty="0" smtClean="0">
                <a:sym typeface="Symbol"/>
              </a:rPr>
              <a:t>Referred to as the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chair conformation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8200" y="4038600"/>
            <a:ext cx="4344188" cy="2292173"/>
            <a:chOff x="4648200" y="4038600"/>
            <a:chExt cx="4344188" cy="2292173"/>
          </a:xfrm>
        </p:grpSpPr>
        <p:pic>
          <p:nvPicPr>
            <p:cNvPr id="5" name="Picture 4" descr="0407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190988"/>
              <a:ext cx="4115588" cy="213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648200" y="403860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4023360"/>
            <a:ext cx="4191000" cy="2453640"/>
            <a:chOff x="0" y="4023360"/>
            <a:chExt cx="4191000" cy="2453640"/>
          </a:xfrm>
        </p:grpSpPr>
        <p:pic>
          <p:nvPicPr>
            <p:cNvPr id="4" name="Picture 4" descr="040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4190988"/>
              <a:ext cx="4187190" cy="2286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402336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4.6  Axial and Equatorial Bonds in Cyclohexane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021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Formation of the chair conformation in cyclohexane leads to the creation of distinct positions within the molecule</a:t>
            </a:r>
          </a:p>
          <a:p>
            <a:pPr lvl="1"/>
            <a:r>
              <a:rPr lang="en-US" dirty="0" smtClean="0"/>
              <a:t>These are referred to as the </a:t>
            </a:r>
            <a:r>
              <a:rPr lang="en-US" b="1" dirty="0" smtClean="0">
                <a:solidFill>
                  <a:srgbClr val="FF0000"/>
                </a:solidFill>
              </a:rPr>
              <a:t>axial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equatorial</a:t>
            </a:r>
            <a:r>
              <a:rPr lang="en-US" dirty="0" smtClean="0"/>
              <a:t> positions</a:t>
            </a:r>
          </a:p>
          <a:p>
            <a:pPr lvl="1"/>
            <a:r>
              <a:rPr lang="en-US" dirty="0" smtClean="0"/>
              <a:t>These are not official </a:t>
            </a:r>
            <a:r>
              <a:rPr lang="en-US" dirty="0" err="1" smtClean="0"/>
              <a:t>IUPAC</a:t>
            </a:r>
            <a:r>
              <a:rPr lang="en-US" dirty="0" smtClean="0"/>
              <a:t> prefixes; however, and are not used when naming compounds</a:t>
            </a:r>
            <a:endParaRPr lang="en-US" dirty="0"/>
          </a:p>
        </p:txBody>
      </p:sp>
      <p:pic>
        <p:nvPicPr>
          <p:cNvPr id="4" name="Picture 2" descr="04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30" y="3657600"/>
            <a:ext cx="6461760" cy="298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Flipping in Cyclohexane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dirty="0" smtClean="0"/>
              <a:t>The axial and </a:t>
            </a:r>
            <a:r>
              <a:rPr lang="en-US" dirty="0" err="1" smtClean="0"/>
              <a:t>equitorial</a:t>
            </a:r>
            <a:r>
              <a:rPr lang="en-US" dirty="0" smtClean="0"/>
              <a:t> positions are not used when naming cyclohexane because these represent different conformational positions, not different constitutional isomers</a:t>
            </a:r>
          </a:p>
          <a:p>
            <a:pPr lvl="1"/>
            <a:r>
              <a:rPr lang="en-US" dirty="0" smtClean="0"/>
              <a:t>Ex:  </a:t>
            </a:r>
            <a:r>
              <a:rPr lang="en-US" dirty="0" err="1" smtClean="0"/>
              <a:t>Bromocyclohexane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8416334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324350"/>
            <a:ext cx="1314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943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ring flip </a:t>
            </a:r>
            <a:r>
              <a:rPr lang="en-US" sz="2000" i="1" dirty="0" smtClean="0"/>
              <a:t>in cyclohexane involves all axial positions becoming equatorial and vice versa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182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40405"/>
          </a:xfrm>
        </p:spPr>
        <p:txBody>
          <a:bodyPr/>
          <a:lstStyle/>
          <a:p>
            <a:r>
              <a:rPr lang="en-US" dirty="0" smtClean="0"/>
              <a:t>Draw two different chair conformations of </a:t>
            </a:r>
            <a:r>
              <a:rPr lang="en-US" dirty="0" err="1" smtClean="0"/>
              <a:t>cyclohexanol</a:t>
            </a:r>
            <a:r>
              <a:rPr lang="en-US" dirty="0" smtClean="0"/>
              <a:t> (</a:t>
            </a:r>
            <a:r>
              <a:rPr lang="en-US" dirty="0" err="1" smtClean="0"/>
              <a:t>hydroxycyclohexane</a:t>
            </a:r>
            <a:r>
              <a:rPr lang="en-US" dirty="0" smtClean="0"/>
              <a:t>).  Identify each position as axial or equatorial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Identify each of the colored positions below as either axial or equatorial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40605"/>
            <a:ext cx="28098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4.7  Conformations in </a:t>
            </a:r>
            <a:r>
              <a:rPr lang="en-US" dirty="0" err="1" smtClean="0"/>
              <a:t>Monosubstituted</a:t>
            </a:r>
            <a:r>
              <a:rPr lang="en-US" dirty="0" smtClean="0"/>
              <a:t> </a:t>
            </a:r>
            <a:r>
              <a:rPr lang="en-US" dirty="0" err="1" smtClean="0"/>
              <a:t>Cyclohexanes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dirty="0" smtClean="0"/>
              <a:t>Let’s take a look at </a:t>
            </a:r>
            <a:r>
              <a:rPr lang="en-US" dirty="0" err="1" smtClean="0"/>
              <a:t>bromocyclohexane</a:t>
            </a:r>
            <a:r>
              <a:rPr lang="en-US" dirty="0" smtClean="0"/>
              <a:t> again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2133600"/>
            <a:ext cx="5029200" cy="1066800"/>
            <a:chOff x="1295400" y="2179934"/>
            <a:chExt cx="5410200" cy="124906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179934"/>
              <a:ext cx="5410200" cy="1249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550" y="2499667"/>
              <a:ext cx="13144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352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does the double arrow lying to the right (i.e. with the bromine in the equatorial position instead of axial?)</a:t>
            </a:r>
          </a:p>
          <a:p>
            <a:r>
              <a:rPr lang="en-US" dirty="0" smtClean="0"/>
              <a:t>It’s a littler easier to see when looking at </a:t>
            </a:r>
            <a:r>
              <a:rPr lang="en-US" dirty="0" err="1" smtClean="0"/>
              <a:t>methylcyclohexane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85837" y="4152900"/>
            <a:ext cx="7319963" cy="2552700"/>
            <a:chOff x="985837" y="4152900"/>
            <a:chExt cx="7319963" cy="2552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837" y="4152900"/>
              <a:ext cx="71723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048000" y="6172200"/>
              <a:ext cx="1828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7200" y="4152900"/>
              <a:ext cx="22860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119" y="5081587"/>
              <a:ext cx="952500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76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Conformations in </a:t>
            </a:r>
            <a:r>
              <a:rPr lang="en-US" dirty="0" err="1"/>
              <a:t>Monosubstituted</a:t>
            </a:r>
            <a:r>
              <a:rPr lang="en-US" dirty="0"/>
              <a:t> </a:t>
            </a:r>
            <a:r>
              <a:rPr lang="en-US" dirty="0" err="1" smtClean="0"/>
              <a:t>Cyclohexanes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In the case of 1,3-</a:t>
            </a:r>
            <a:r>
              <a:rPr lang="en-US" dirty="0" err="1" smtClean="0"/>
              <a:t>dimethylcyclohexane</a:t>
            </a:r>
            <a:r>
              <a:rPr lang="en-US" dirty="0" smtClean="0"/>
              <a:t> the equatorial conformer is preferred by about 95:1 due to an energy difference of about 7.6 kJ/</a:t>
            </a:r>
            <a:r>
              <a:rPr lang="en-US" dirty="0" err="1" smtClean="0"/>
              <a:t>mol</a:t>
            </a:r>
            <a:endParaRPr lang="en-US" dirty="0" smtClean="0"/>
          </a:p>
          <a:p>
            <a:pPr lvl="1"/>
            <a:r>
              <a:rPr lang="en-US" dirty="0" smtClean="0"/>
              <a:t>As calculated using the equation </a:t>
            </a:r>
            <a:r>
              <a:rPr lang="en-US" dirty="0" smtClean="0">
                <a:sym typeface="Symbol"/>
              </a:rPr>
              <a:t>G = -</a:t>
            </a:r>
            <a:r>
              <a:rPr lang="en-US" dirty="0" err="1" smtClean="0">
                <a:sym typeface="Symbol"/>
              </a:rPr>
              <a:t>RT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ln</a:t>
            </a:r>
            <a:r>
              <a:rPr lang="en-US" dirty="0" smtClean="0">
                <a:sym typeface="Symbol"/>
              </a:rPr>
              <a:t> (K)</a:t>
            </a:r>
          </a:p>
          <a:p>
            <a:r>
              <a:rPr lang="en-US" dirty="0" smtClean="0">
                <a:sym typeface="Symbol"/>
              </a:rPr>
              <a:t>The extra steric strain is due to two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1,3-</a:t>
            </a:r>
            <a:r>
              <a:rPr lang="en-US" b="1" dirty="0" err="1" smtClean="0">
                <a:solidFill>
                  <a:srgbClr val="FF0000"/>
                </a:solidFill>
                <a:sym typeface="Symbol"/>
              </a:rPr>
              <a:t>diaxial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interactions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65960" y="3608226"/>
            <a:ext cx="5307328" cy="3106899"/>
            <a:chOff x="1965960" y="3608226"/>
            <a:chExt cx="5307328" cy="310689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608226"/>
              <a:ext cx="1524000" cy="1397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810000"/>
              <a:ext cx="1863088" cy="994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166233"/>
              <a:ext cx="87630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960" y="5257800"/>
              <a:ext cx="5229225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705600" y="51816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29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Steric Strain</a:t>
            </a:r>
            <a:endParaRPr lang="en-US" dirty="0"/>
          </a:p>
        </p:txBody>
      </p:sp>
      <p:pic>
        <p:nvPicPr>
          <p:cNvPr id="4" name="Picture 4" descr="04T0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384806"/>
            <a:ext cx="5794375" cy="54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4.8  Conformations in </a:t>
            </a:r>
            <a:r>
              <a:rPr lang="en-US" dirty="0" err="1" smtClean="0"/>
              <a:t>Disubstituted</a:t>
            </a:r>
            <a:r>
              <a:rPr lang="en-US" dirty="0" smtClean="0"/>
              <a:t> </a:t>
            </a:r>
            <a:r>
              <a:rPr lang="en-US" dirty="0" err="1" smtClean="0"/>
              <a:t>Cyclohexanes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Let’s first consider the relationships between axial and equatorial positions with regards to </a:t>
            </a:r>
            <a:r>
              <a:rPr lang="en-US" i="1" dirty="0" err="1" smtClean="0"/>
              <a:t>cis</a:t>
            </a:r>
            <a:r>
              <a:rPr lang="en-US" dirty="0" smtClean="0"/>
              <a:t>- and </a:t>
            </a:r>
            <a:r>
              <a:rPr lang="en-US" i="1" dirty="0" smtClean="0"/>
              <a:t>trans</a:t>
            </a:r>
            <a:r>
              <a:rPr lang="en-US" dirty="0" smtClean="0"/>
              <a:t>- isomers:</a:t>
            </a:r>
          </a:p>
          <a:p>
            <a:r>
              <a:rPr lang="en-US" dirty="0" smtClean="0"/>
              <a:t>As we go around the ring, the positions in a </a:t>
            </a:r>
            <a:r>
              <a:rPr lang="en-US" i="1" dirty="0" err="1" smtClean="0"/>
              <a:t>cis</a:t>
            </a:r>
            <a:r>
              <a:rPr lang="en-US" dirty="0" smtClean="0"/>
              <a:t>- isomer will alternate between axial and equatorial.  When drawing a </a:t>
            </a:r>
            <a:r>
              <a:rPr lang="en-US" i="1" dirty="0" smtClean="0"/>
              <a:t>trans</a:t>
            </a:r>
            <a:r>
              <a:rPr lang="en-US" dirty="0" smtClean="0"/>
              <a:t>- isomer, it is necessary to switch from axial to equatorial or vice versa</a:t>
            </a:r>
          </a:p>
          <a:p>
            <a:r>
              <a:rPr lang="en-US" dirty="0" smtClean="0"/>
              <a:t>Example:  Draw two different chair conformations of </a:t>
            </a:r>
            <a:r>
              <a:rPr lang="en-US" i="1" dirty="0" smtClean="0"/>
              <a:t>trans-</a:t>
            </a:r>
            <a:r>
              <a:rPr lang="en-US" dirty="0" smtClean="0"/>
              <a:t>1,4-</a:t>
            </a:r>
            <a:r>
              <a:rPr lang="en-US" dirty="0" err="1" smtClean="0"/>
              <a:t>dimethylcyclohexane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Most Stable Conformations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monosubstituted</a:t>
            </a:r>
            <a:r>
              <a:rPr lang="en-US" dirty="0"/>
              <a:t> </a:t>
            </a:r>
            <a:r>
              <a:rPr lang="en-US" dirty="0" err="1"/>
              <a:t>cyclohexanes</a:t>
            </a:r>
            <a:r>
              <a:rPr lang="en-US" dirty="0"/>
              <a:t> the substituent is always more stable in the equatorial position to avoid 1,3-</a:t>
            </a:r>
            <a:r>
              <a:rPr lang="en-US" dirty="0" err="1"/>
              <a:t>diaxial</a:t>
            </a:r>
            <a:r>
              <a:rPr lang="en-US" dirty="0"/>
              <a:t> interactions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disubstitued</a:t>
            </a:r>
            <a:r>
              <a:rPr lang="en-US" dirty="0"/>
              <a:t> the two substituents must be evaluated to see which one causes the most steric strain.</a:t>
            </a:r>
          </a:p>
          <a:p>
            <a:r>
              <a:rPr lang="en-US" dirty="0"/>
              <a:t>Example:  Draw the most stable configuration of </a:t>
            </a:r>
            <a:r>
              <a:rPr lang="en-US" i="1" dirty="0" err="1"/>
              <a:t>cis</a:t>
            </a:r>
            <a:r>
              <a:rPr lang="en-US" dirty="0"/>
              <a:t>-1-</a:t>
            </a:r>
            <a:r>
              <a:rPr lang="en-US" i="1" dirty="0" err="1"/>
              <a:t>tert</a:t>
            </a:r>
            <a:r>
              <a:rPr lang="en-US" dirty="0"/>
              <a:t>-butyl-4-</a:t>
            </a:r>
            <a:r>
              <a:rPr lang="en-US" dirty="0" err="1"/>
              <a:t>chlorocyclohexane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04p12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" y="4419600"/>
            <a:ext cx="8964613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most stable chair conformation for </a:t>
            </a:r>
            <a:r>
              <a:rPr lang="en-US" i="1" dirty="0" smtClean="0"/>
              <a:t>trans</a:t>
            </a:r>
            <a:r>
              <a:rPr lang="en-US" dirty="0" smtClean="0"/>
              <a:t>-1-</a:t>
            </a:r>
            <a:r>
              <a:rPr lang="en-US" dirty="0" err="1" smtClean="0"/>
              <a:t>Chloro</a:t>
            </a:r>
            <a:r>
              <a:rPr lang="en-US" dirty="0" smtClean="0"/>
              <a:t>-3-</a:t>
            </a:r>
            <a:r>
              <a:rPr lang="en-US" dirty="0" err="1" smtClean="0"/>
              <a:t>methylcyclohexane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err="1" smtClean="0"/>
              <a:t>cis</a:t>
            </a:r>
            <a:r>
              <a:rPr lang="en-US" dirty="0" smtClean="0"/>
              <a:t>-1-</a:t>
            </a:r>
            <a:r>
              <a:rPr lang="en-US" i="1" dirty="0" err="1" smtClean="0"/>
              <a:t>tert</a:t>
            </a:r>
            <a:r>
              <a:rPr lang="en-US" dirty="0" smtClean="0"/>
              <a:t>-Butyl-4-</a:t>
            </a:r>
            <a:r>
              <a:rPr lang="en-US" dirty="0" err="1" smtClean="0"/>
              <a:t>ethylcyclohexane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89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69" y="2362200"/>
            <a:ext cx="2857647" cy="3810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4.1:  Naming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r>
              <a:rPr lang="en-US" dirty="0" smtClean="0"/>
              <a:t>Step #1:  Find the parent</a:t>
            </a:r>
          </a:p>
          <a:p>
            <a:pPr lvl="1"/>
            <a:r>
              <a:rPr lang="en-US" dirty="0" smtClean="0"/>
              <a:t>The ring does not always contain the most carbons</a:t>
            </a:r>
          </a:p>
          <a:p>
            <a:r>
              <a:rPr lang="en-US" dirty="0" smtClean="0"/>
              <a:t>Step #2:  Number the substituents, and write the name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" y="3257550"/>
            <a:ext cx="1677353" cy="2236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08887"/>
            <a:ext cx="1600347" cy="2133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" y="55742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1-</a:t>
            </a:r>
            <a:r>
              <a:rPr lang="en-US" b="1" dirty="0" err="1" smtClean="0">
                <a:solidFill>
                  <a:srgbClr val="00B050"/>
                </a:solidFill>
              </a:rPr>
              <a:t>chloro</a:t>
            </a:r>
            <a:r>
              <a:rPr lang="en-US" b="1" dirty="0" smtClean="0">
                <a:solidFill>
                  <a:srgbClr val="00B050"/>
                </a:solidFill>
              </a:rPr>
              <a:t>-2-</a:t>
            </a:r>
            <a:r>
              <a:rPr lang="en-US" b="1" dirty="0" err="1" smtClean="0">
                <a:solidFill>
                  <a:srgbClr val="00B050"/>
                </a:solidFill>
              </a:rPr>
              <a:t>ethylcyclobutane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16004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1-methyl-3-</a:t>
            </a:r>
            <a:r>
              <a:rPr lang="en-US" b="1" i="1" dirty="0" smtClean="0">
                <a:solidFill>
                  <a:srgbClr val="00B050"/>
                </a:solidFill>
              </a:rPr>
              <a:t>sec</a:t>
            </a:r>
            <a:r>
              <a:rPr lang="en-US" b="1" dirty="0" smtClean="0">
                <a:solidFill>
                  <a:srgbClr val="00B050"/>
                </a:solidFill>
              </a:rPr>
              <a:t>-</a:t>
            </a:r>
            <a:r>
              <a:rPr lang="en-US" b="1" dirty="0" err="1" smtClean="0">
                <a:solidFill>
                  <a:srgbClr val="00B050"/>
                </a:solidFill>
              </a:rPr>
              <a:t>butylcyclopentane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5157" y="5574268"/>
            <a:ext cx="334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1-</a:t>
            </a:r>
            <a:r>
              <a:rPr lang="en-US" b="1" dirty="0" err="1" smtClean="0">
                <a:solidFill>
                  <a:srgbClr val="00B050"/>
                </a:solidFill>
              </a:rPr>
              <a:t>cyclopropyl</a:t>
            </a:r>
            <a:r>
              <a:rPr lang="en-US" b="1" dirty="0" smtClean="0">
                <a:solidFill>
                  <a:srgbClr val="00B050"/>
                </a:solidFill>
              </a:rPr>
              <a:t>-4-</a:t>
            </a:r>
            <a:r>
              <a:rPr lang="en-US" b="1" dirty="0" err="1" smtClean="0">
                <a:solidFill>
                  <a:srgbClr val="00B050"/>
                </a:solidFill>
              </a:rPr>
              <a:t>fluorobutane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24200"/>
            <a:ext cx="2705247" cy="3606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9000"/>
            <a:ext cx="2286074" cy="3048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Cis</a:t>
            </a:r>
            <a:r>
              <a:rPr lang="en-US" dirty="0" smtClean="0"/>
              <a:t>-Trans Isomerism in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r>
              <a:rPr lang="en-US" dirty="0" smtClean="0"/>
              <a:t>Because of the cyclic nature, cycloalkanes are not as flexible than their open chain counterparts</a:t>
            </a:r>
          </a:p>
          <a:p>
            <a:pPr lvl="1"/>
            <a:r>
              <a:rPr lang="en-US" dirty="0" smtClean="0"/>
              <a:t>Leads to the possibility of </a:t>
            </a:r>
            <a:r>
              <a:rPr lang="en-US" b="1" dirty="0" smtClean="0">
                <a:solidFill>
                  <a:srgbClr val="FF0000"/>
                </a:solidFill>
              </a:rPr>
              <a:t>stereoisomers</a:t>
            </a:r>
          </a:p>
          <a:p>
            <a:pPr lvl="2"/>
            <a:r>
              <a:rPr lang="en-US" dirty="0" smtClean="0"/>
              <a:t>Stereoisomers have the same connectivity but different 3-dimensional arrangements of atoms</a:t>
            </a:r>
          </a:p>
          <a:p>
            <a:pPr lvl="1"/>
            <a:r>
              <a:rPr lang="en-US" dirty="0" smtClean="0"/>
              <a:t>Ex:  Two different stereoisomers of 1,2-</a:t>
            </a:r>
            <a:r>
              <a:rPr lang="en-US" dirty="0" err="1" smtClean="0"/>
              <a:t>dimethylbutane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B050"/>
                </a:solidFill>
              </a:rPr>
              <a:t>cis</a:t>
            </a:r>
            <a:r>
              <a:rPr lang="en-US" b="1" dirty="0" smtClean="0">
                <a:solidFill>
                  <a:srgbClr val="00B050"/>
                </a:solidFill>
              </a:rPr>
              <a:t>-1,3-</a:t>
            </a:r>
            <a:r>
              <a:rPr lang="en-US" b="1" dirty="0" err="1" smtClean="0">
                <a:solidFill>
                  <a:srgbClr val="00B050"/>
                </a:solidFill>
              </a:rPr>
              <a:t>dimethylcyclobutane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72238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trans</a:t>
            </a:r>
            <a:r>
              <a:rPr lang="en-US" b="1" dirty="0" smtClean="0">
                <a:solidFill>
                  <a:srgbClr val="00B050"/>
                </a:solidFill>
              </a:rPr>
              <a:t>-1,3-</a:t>
            </a:r>
            <a:r>
              <a:rPr lang="en-US" b="1" dirty="0" err="1" smtClean="0">
                <a:solidFill>
                  <a:srgbClr val="00B050"/>
                </a:solidFill>
              </a:rPr>
              <a:t>dimethylcyclobutane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Wedged vs. Dashed Bond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Wedged bonds are employed to show substituents that protrude out of the plane</a:t>
            </a:r>
          </a:p>
          <a:p>
            <a:r>
              <a:rPr lang="en-US" dirty="0" smtClean="0"/>
              <a:t>Dashed bonds are employed to show substituents that recede into the page</a:t>
            </a:r>
          </a:p>
          <a:p>
            <a:r>
              <a:rPr lang="en-US" dirty="0" smtClean="0"/>
              <a:t>Examples:  </a:t>
            </a:r>
          </a:p>
          <a:p>
            <a:pPr lvl="1"/>
            <a:r>
              <a:rPr lang="en-US" i="1" dirty="0" smtClean="0"/>
              <a:t>trans</a:t>
            </a:r>
            <a:r>
              <a:rPr lang="en-US" dirty="0" smtClean="0"/>
              <a:t>-1-</a:t>
            </a:r>
            <a:r>
              <a:rPr lang="en-US" dirty="0" err="1" smtClean="0"/>
              <a:t>chloro</a:t>
            </a:r>
            <a:r>
              <a:rPr lang="en-US" dirty="0" smtClean="0"/>
              <a:t>-4-</a:t>
            </a:r>
            <a:r>
              <a:rPr lang="en-US" dirty="0" err="1" smtClean="0"/>
              <a:t>methylcyclohexane</a:t>
            </a:r>
            <a:endParaRPr lang="en-US" dirty="0" smtClean="0"/>
          </a:p>
          <a:p>
            <a:pPr lvl="1"/>
            <a:r>
              <a:rPr lang="en-US" i="1" dirty="0" err="1" smtClean="0"/>
              <a:t>cis</a:t>
            </a:r>
            <a:r>
              <a:rPr lang="en-US" dirty="0" smtClean="0"/>
              <a:t>-1-ethyl-3-</a:t>
            </a:r>
            <a:r>
              <a:rPr lang="en-US" dirty="0" err="1" smtClean="0"/>
              <a:t>methylcycloheptane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4.3  Stability of Cycloalkanes:  Ring Strain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Deviations from the ideal bond angle in cycloalkanes leads to </a:t>
            </a:r>
            <a:r>
              <a:rPr lang="en-US" b="1" dirty="0" smtClean="0">
                <a:solidFill>
                  <a:srgbClr val="FF0000"/>
                </a:solidFill>
              </a:rPr>
              <a:t>angle strain</a:t>
            </a:r>
          </a:p>
          <a:p>
            <a:pPr lvl="1"/>
            <a:r>
              <a:rPr lang="en-US" dirty="0" smtClean="0"/>
              <a:t>The strain imposed on a cyclic molecule as it forces bonds to be created in order to close the ring.</a:t>
            </a:r>
          </a:p>
          <a:p>
            <a:r>
              <a:rPr lang="en-US" dirty="0" smtClean="0"/>
              <a:t>Note:  The bond angles shown above in blue are not the correct bond angles.  These are angles predicted according to theory proposed by Adolf von Baeyer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" y="1735137"/>
            <a:ext cx="896461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Energy in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r>
              <a:rPr lang="en-US" dirty="0" smtClean="0"/>
              <a:t>Overall energy is determined from the sum of:</a:t>
            </a:r>
          </a:p>
          <a:p>
            <a:pPr lvl="1"/>
            <a:r>
              <a:rPr lang="en-US" dirty="0" smtClean="0"/>
              <a:t>Angle strain</a:t>
            </a:r>
          </a:p>
          <a:p>
            <a:pPr lvl="1"/>
            <a:r>
              <a:rPr lang="en-US" dirty="0" smtClean="0"/>
              <a:t>Torsional strain</a:t>
            </a:r>
          </a:p>
          <a:p>
            <a:pPr lvl="1"/>
            <a:r>
              <a:rPr lang="en-US" dirty="0" smtClean="0"/>
              <a:t>Steric strain</a:t>
            </a:r>
          </a:p>
          <a:p>
            <a:pPr lvl="1"/>
            <a:endParaRPr lang="en-US" dirty="0"/>
          </a:p>
          <a:p>
            <a:r>
              <a:rPr lang="en-US" i="1" dirty="0" err="1" smtClean="0"/>
              <a:t>cis</a:t>
            </a:r>
            <a:r>
              <a:rPr lang="en-US" dirty="0" smtClean="0"/>
              <a:t>-1,2-</a:t>
            </a:r>
            <a:r>
              <a:rPr lang="en-US" dirty="0" err="1" smtClean="0"/>
              <a:t>Dimethylcyclopropane</a:t>
            </a:r>
            <a:r>
              <a:rPr lang="en-US" dirty="0" smtClean="0"/>
              <a:t> has more strain that </a:t>
            </a:r>
            <a:r>
              <a:rPr lang="en-US" i="1" dirty="0" smtClean="0"/>
              <a:t>trans</a:t>
            </a:r>
            <a:r>
              <a:rPr lang="en-US" dirty="0" smtClean="0"/>
              <a:t>-1,2-</a:t>
            </a:r>
            <a:r>
              <a:rPr lang="en-US" dirty="0" err="1" smtClean="0"/>
              <a:t>dimethylcyclopropane</a:t>
            </a:r>
            <a:r>
              <a:rPr lang="en-US" dirty="0" smtClean="0"/>
              <a:t>.  How can you account for this difference?  Which compound is more stable?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2" y="4978717"/>
            <a:ext cx="519523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4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4.4  Conformations of 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en-US" dirty="0" err="1" smtClean="0"/>
              <a:t>Cyclopropane</a:t>
            </a:r>
            <a:r>
              <a:rPr lang="en-US" dirty="0" smtClean="0"/>
              <a:t> is the the most strained cyclic alkane</a:t>
            </a:r>
          </a:p>
          <a:p>
            <a:pPr lvl="1"/>
            <a:r>
              <a:rPr lang="en-US" dirty="0" smtClean="0"/>
              <a:t>Primarily because of the 60</a:t>
            </a:r>
            <a:r>
              <a:rPr lang="en-US" dirty="0" smtClean="0">
                <a:sym typeface="Symbol"/>
              </a:rPr>
              <a:t> bond angles (referred to as “bent bonds”</a:t>
            </a:r>
          </a:p>
          <a:p>
            <a:pPr lvl="1"/>
            <a:r>
              <a:rPr lang="en-US" dirty="0" smtClean="0">
                <a:sym typeface="Symbol"/>
              </a:rPr>
              <a:t>Such large deviations in bond angles lead to the large degree of  angle strain</a:t>
            </a:r>
            <a:endParaRPr lang="en-US" dirty="0"/>
          </a:p>
        </p:txBody>
      </p:sp>
      <p:pic>
        <p:nvPicPr>
          <p:cNvPr id="4" name="Picture 4" descr="04p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0315"/>
            <a:ext cx="8573453" cy="34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Cyclobutane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It is important to remember that these molecules contain </a:t>
            </a:r>
            <a:r>
              <a:rPr lang="en-US" i="1" dirty="0" err="1" smtClean="0"/>
              <a:t>sp</a:t>
            </a:r>
            <a:r>
              <a:rPr lang="en-US" i="1" baseline="30000" dirty="0" err="1" smtClean="0"/>
              <a:t>3</a:t>
            </a:r>
            <a:r>
              <a:rPr lang="en-US" i="1" dirty="0" smtClean="0"/>
              <a:t> hybridized carbons and are not flat as in the case of benzene (which contains only </a:t>
            </a:r>
            <a:r>
              <a:rPr lang="en-US" i="1" dirty="0" err="1" smtClean="0"/>
              <a:t>sp</a:t>
            </a:r>
            <a:r>
              <a:rPr lang="en-US" i="1" baseline="30000" dirty="0" err="1" smtClean="0"/>
              <a:t>2</a:t>
            </a:r>
            <a:r>
              <a:rPr lang="en-US" i="1" dirty="0" smtClean="0"/>
              <a:t> hybridized carbons)</a:t>
            </a:r>
          </a:p>
          <a:p>
            <a:pPr lvl="1"/>
            <a:r>
              <a:rPr lang="en-US" dirty="0" smtClean="0"/>
              <a:t>Experimental evidence shows that butane exists in a slightly puckered configuration (one carbon is about 25</a:t>
            </a:r>
            <a:r>
              <a:rPr lang="en-US" dirty="0" smtClean="0">
                <a:sym typeface="Symbol"/>
              </a:rPr>
              <a:t> above the plane)</a:t>
            </a:r>
            <a:endParaRPr lang="en-US" dirty="0" smtClean="0"/>
          </a:p>
          <a:p>
            <a:pPr lvl="2"/>
            <a:r>
              <a:rPr lang="en-US" dirty="0" smtClean="0"/>
              <a:t>Leads to lower torsional strain but higher angle strain</a:t>
            </a:r>
            <a:endParaRPr lang="en-US" dirty="0"/>
          </a:p>
        </p:txBody>
      </p:sp>
      <p:pic>
        <p:nvPicPr>
          <p:cNvPr id="4" name="Picture 4" descr="0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4114800"/>
            <a:ext cx="89646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Cyclopentane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en-US" dirty="0" err="1" smtClean="0"/>
              <a:t>Cyclopentane</a:t>
            </a:r>
            <a:r>
              <a:rPr lang="en-US" dirty="0" smtClean="0"/>
              <a:t> represents a larger ring and therefore considerably less angle strain (26 kJ/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110 kJ/</a:t>
            </a:r>
            <a:r>
              <a:rPr lang="en-US" dirty="0" err="1" smtClean="0"/>
              <a:t>mol</a:t>
            </a:r>
            <a:r>
              <a:rPr lang="en-US" dirty="0" smtClean="0"/>
              <a:t> for </a:t>
            </a:r>
            <a:r>
              <a:rPr lang="en-US" dirty="0" err="1" smtClean="0"/>
              <a:t>cyclopropane</a:t>
            </a:r>
            <a:r>
              <a:rPr lang="en-US" dirty="0" smtClean="0"/>
              <a:t> and </a:t>
            </a:r>
            <a:r>
              <a:rPr lang="en-US" dirty="0" err="1" smtClean="0"/>
              <a:t>cyclobutane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three-dimensional structure of </a:t>
            </a:r>
            <a:r>
              <a:rPr lang="en-US" dirty="0" err="1" smtClean="0"/>
              <a:t>cyclopentane</a:t>
            </a:r>
            <a:r>
              <a:rPr lang="en-US" dirty="0" smtClean="0"/>
              <a:t> adopts a conformation that compromises angle strain and torsional strain</a:t>
            </a:r>
            <a:endParaRPr lang="en-US" dirty="0"/>
          </a:p>
        </p:txBody>
      </p:sp>
      <p:pic>
        <p:nvPicPr>
          <p:cNvPr id="4" name="Picture 4" descr="0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4213225"/>
            <a:ext cx="8964613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788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iRespondQuestionMaster</vt:lpstr>
      <vt:lpstr>iRespondGraphMaster</vt:lpstr>
      <vt:lpstr>Clarity</vt:lpstr>
      <vt:lpstr>Chapter 4</vt:lpstr>
      <vt:lpstr>Section 4.1:  Naming Cycloalkanes</vt:lpstr>
      <vt:lpstr>Cis-Trans Isomerism in Cycloalkanes</vt:lpstr>
      <vt:lpstr>Wedged vs. Dashed Bond Notation</vt:lpstr>
      <vt:lpstr>Section 4.3  Stability of Cycloalkanes:  Ring Strain</vt:lpstr>
      <vt:lpstr>Overall Energy in Cycloalkanes</vt:lpstr>
      <vt:lpstr>Section 4.4  Conformations of Cycloalkanes</vt:lpstr>
      <vt:lpstr>Cyclobutane</vt:lpstr>
      <vt:lpstr>Cyclopentane</vt:lpstr>
      <vt:lpstr>Section 4.5  Conformations of Cyclohexane</vt:lpstr>
      <vt:lpstr>Section 4.6  Axial and Equatorial Bonds in Cyclohexane</vt:lpstr>
      <vt:lpstr>Ring Flipping in Cyclohexane</vt:lpstr>
      <vt:lpstr>Examples</vt:lpstr>
      <vt:lpstr>Section 4.7  Conformations in Monosubstituted Cyclohexanes</vt:lpstr>
      <vt:lpstr>Conformations in Monosubstituted Cyclohexanes (cont.)</vt:lpstr>
      <vt:lpstr>Steric Strain</vt:lpstr>
      <vt:lpstr>Section 4.8  Conformations in Disubstituted Cyclohexanes</vt:lpstr>
      <vt:lpstr>Determining the Most Stable Conformations</vt:lpstr>
      <vt:lpstr>Example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John Cody</dc:creator>
  <cp:lastModifiedBy>John Cody</cp:lastModifiedBy>
  <cp:revision>25</cp:revision>
  <cp:lastPrinted>2014-01-21T18:15:30Z</cp:lastPrinted>
  <dcterms:created xsi:type="dcterms:W3CDTF">2014-01-17T19:21:47Z</dcterms:created>
  <dcterms:modified xsi:type="dcterms:W3CDTF">2014-01-21T19:50:41Z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