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6" r:id="rId3"/>
    <p:sldId id="257" r:id="rId4"/>
    <p:sldId id="260" r:id="rId5"/>
    <p:sldId id="269" r:id="rId6"/>
    <p:sldId id="270" r:id="rId7"/>
    <p:sldId id="263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3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08F6-7147-4EA9-9289-C44BA4613ED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F42-20DE-423D-B7BD-2CEC3CC97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50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08F6-7147-4EA9-9289-C44BA4613ED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F42-20DE-423D-B7BD-2CEC3CC97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66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08F6-7147-4EA9-9289-C44BA4613ED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F42-20DE-423D-B7BD-2CEC3CC97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188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9D08F6-7147-4EA9-9289-C44BA4613ED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51DF42-20DE-423D-B7BD-2CEC3CC97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57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9D08F6-7147-4EA9-9289-C44BA4613ED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51DF42-20DE-423D-B7BD-2CEC3CC97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32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9D08F6-7147-4EA9-9289-C44BA4613ED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51DF42-20DE-423D-B7BD-2CEC3CC97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797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9D08F6-7147-4EA9-9289-C44BA4613ED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51DF42-20DE-423D-B7BD-2CEC3CC97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2206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9D08F6-7147-4EA9-9289-C44BA4613ED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51DF42-20DE-423D-B7BD-2CEC3CC97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8650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9D08F6-7147-4EA9-9289-C44BA4613ED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51DF42-20DE-423D-B7BD-2CEC3CC97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47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9D08F6-7147-4EA9-9289-C44BA4613ED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51DF42-20DE-423D-B7BD-2CEC3CC97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320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9D08F6-7147-4EA9-9289-C44BA4613ED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51DF42-20DE-423D-B7BD-2CEC3CC97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078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08F6-7147-4EA9-9289-C44BA4613ED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F42-20DE-423D-B7BD-2CEC3CC97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572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9D08F6-7147-4EA9-9289-C44BA4613ED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51DF42-20DE-423D-B7BD-2CEC3CC97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6667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9D08F6-7147-4EA9-9289-C44BA4613ED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51DF42-20DE-423D-B7BD-2CEC3CC97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188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08F6-7147-4EA9-9289-C44BA4613ED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F42-20DE-423D-B7BD-2CEC3CC97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32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08F6-7147-4EA9-9289-C44BA4613ED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F42-20DE-423D-B7BD-2CEC3CC97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79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08F6-7147-4EA9-9289-C44BA4613ED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F42-20DE-423D-B7BD-2CEC3CC97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220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08F6-7147-4EA9-9289-C44BA4613ED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F42-20DE-423D-B7BD-2CEC3CC97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865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08F6-7147-4EA9-9289-C44BA4613ED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F42-20DE-423D-B7BD-2CEC3CC97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47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08F6-7147-4EA9-9289-C44BA4613ED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F42-20DE-423D-B7BD-2CEC3CC97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32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08F6-7147-4EA9-9289-C44BA4613ED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1DF42-20DE-423D-B7BD-2CEC3CC97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078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D08F6-7147-4EA9-9289-C44BA4613ED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1DF42-20DE-423D-B7BD-2CEC3CC97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74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0774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Material Balances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22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4.1—Process </a:t>
            </a:r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Three different types of processes:</a:t>
            </a:r>
          </a:p>
          <a:p>
            <a:pPr lvl="1"/>
            <a:r>
              <a:rPr lang="en-US" dirty="0" smtClean="0"/>
              <a:t>Batch</a:t>
            </a:r>
          </a:p>
          <a:p>
            <a:pPr lvl="2"/>
            <a:r>
              <a:rPr lang="en-US" dirty="0" smtClean="0"/>
              <a:t>Material is fed in, process occurs, material is removed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Continuous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Constant flow of material (most common)</a:t>
            </a:r>
          </a:p>
          <a:p>
            <a:pPr lvl="1"/>
            <a:r>
              <a:rPr lang="en-US" dirty="0" err="1" smtClean="0"/>
              <a:t>Semibatch</a:t>
            </a:r>
            <a:endParaRPr lang="en-US" dirty="0" smtClean="0"/>
          </a:p>
          <a:p>
            <a:pPr lvl="2"/>
            <a:r>
              <a:rPr lang="en-US" dirty="0" smtClean="0"/>
              <a:t>Just doesn’t fit in</a:t>
            </a:r>
          </a:p>
          <a:p>
            <a:r>
              <a:rPr lang="en-US" dirty="0" smtClean="0"/>
              <a:t>Processes can also be run assuming </a:t>
            </a:r>
            <a:r>
              <a:rPr lang="en-US" u="sng" dirty="0" smtClean="0"/>
              <a:t>steady state </a:t>
            </a:r>
            <a:r>
              <a:rPr lang="en-US" dirty="0" smtClean="0"/>
              <a:t>or </a:t>
            </a:r>
            <a:r>
              <a:rPr lang="en-US" u="sng" dirty="0" smtClean="0"/>
              <a:t>transient</a:t>
            </a:r>
            <a:r>
              <a:rPr lang="en-US" dirty="0" smtClean="0"/>
              <a:t> conditions</a:t>
            </a:r>
          </a:p>
          <a:p>
            <a:pPr lvl="1"/>
            <a:r>
              <a:rPr lang="en-US" dirty="0" smtClean="0"/>
              <a:t>Steady state has no change in any operation parameter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01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4.2—Balances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For all non-nuclear processes, the statement of conservation of matter (total mass) will hold and is expressed in words as follows:</a:t>
            </a:r>
          </a:p>
          <a:p>
            <a:pPr marL="0" indent="0" algn="ctr">
              <a:buNone/>
            </a:pPr>
            <a:endParaRPr lang="en-US" u="sng" dirty="0" smtClean="0"/>
          </a:p>
          <a:p>
            <a:r>
              <a:rPr lang="en-US" dirty="0" smtClean="0"/>
              <a:t>General Mass Balance</a:t>
            </a:r>
          </a:p>
          <a:p>
            <a:pPr lvl="1"/>
            <a:r>
              <a:rPr lang="en-US" dirty="0" smtClean="0"/>
              <a:t>Input  +  Generation  -  Output  -  Consumption  = Accumulation</a:t>
            </a:r>
          </a:p>
          <a:p>
            <a:pPr lvl="1"/>
            <a:endParaRPr lang="en-US" dirty="0"/>
          </a:p>
          <a:p>
            <a:r>
              <a:rPr lang="en-US" dirty="0" smtClean="0"/>
              <a:t>For all nonreactive processes (no chemical reaction):</a:t>
            </a:r>
          </a:p>
          <a:p>
            <a:pPr lvl="1"/>
            <a:r>
              <a:rPr lang="en-US" dirty="0" smtClean="0"/>
              <a:t>Accumulation </a:t>
            </a:r>
            <a:r>
              <a:rPr lang="en-US" dirty="0" smtClean="0"/>
              <a:t>= Input – </a:t>
            </a:r>
            <a:r>
              <a:rPr lang="en-US" dirty="0" smtClean="0"/>
              <a:t>Output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For all nonreactive processes at steady state: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Accumulation = 0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Input = Output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600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10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pipe containing a hot sodium chloride solution (25% by mass) passes through a heat exchanger with a  flow rate of 90 kg/min.  There are two output streams one of which has a flow rate of 35 kg/min.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10800000">
            <a:off x="6172200" y="2910681"/>
            <a:ext cx="1295400" cy="190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390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One thousand kilograms/</a:t>
            </a:r>
            <a:r>
              <a:rPr lang="en-US" dirty="0" err="1" smtClean="0"/>
              <a:t>hr</a:t>
            </a:r>
            <a:r>
              <a:rPr lang="en-US" dirty="0" smtClean="0"/>
              <a:t> of a 50%/50% mixture of benzene and toluene are fed into a distillation column which separates it into two fractions.  The mass flow rate of benzene in the top stream is 450 kg/</a:t>
            </a:r>
            <a:r>
              <a:rPr lang="en-US" dirty="0" err="1" smtClean="0"/>
              <a:t>hr</a:t>
            </a:r>
            <a:r>
              <a:rPr lang="en-US" dirty="0" smtClean="0"/>
              <a:t> and that of toluene in the bottom stream is 475 kg/hr.  Determine the unknown flow rates assuming steady state.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10800000">
            <a:off x="6172200" y="2910681"/>
            <a:ext cx="1295400" cy="190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759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Species Mass Balance (SMB)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species mass balance is basically the application of the law of conservation of mass with respect to a single component in an input or output stream</a:t>
            </a:r>
          </a:p>
          <a:p>
            <a:pPr lvl="1"/>
            <a:r>
              <a:rPr lang="en-US" dirty="0" smtClean="0"/>
              <a:t>Input = Output; as applied to a single component (species)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17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Formulation of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Draw a picture of the system. Show all streams entering and leaving the system. Label all streams with symbols. Where possible, put given values on the appropriate variable.</a:t>
            </a:r>
          </a:p>
          <a:p>
            <a:pPr marL="0" indent="0" algn="ctr">
              <a:buNone/>
            </a:pPr>
            <a:r>
              <a:rPr lang="en-US" dirty="0" smtClean="0"/>
              <a:t>	</a:t>
            </a:r>
            <a:r>
              <a:rPr lang="en-US" sz="2400" dirty="0" smtClean="0"/>
              <a:t>*Define the particular system you are going to evaluate. May have to repeat this step multiple times to finish entire problem.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To perform the material balance calculations, the following info is necessary: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US" dirty="0" smtClean="0"/>
              <a:t>Mass of all stream entering and leaving system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US" dirty="0" smtClean="0"/>
              <a:t>Composition of all streams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US" dirty="0" smtClean="0"/>
              <a:t>Chemical reactions involved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18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Formulation of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3. Determine the number of </a:t>
            </a:r>
            <a:r>
              <a:rPr lang="en-US" dirty="0" err="1" smtClean="0"/>
              <a:t>knowns</a:t>
            </a:r>
            <a:r>
              <a:rPr lang="en-US" dirty="0" smtClean="0"/>
              <a:t> and unknowns. Generate a set of </a:t>
            </a:r>
            <a:r>
              <a:rPr lang="en-US" i="1" u="sng" dirty="0" smtClean="0"/>
              <a:t>linearly independent </a:t>
            </a:r>
            <a:r>
              <a:rPr lang="en-US" dirty="0" smtClean="0"/>
              <a:t>algebraic equations equal in number to the number of unknowns.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4. Set of algebraic equations is generated by applying statement of conservation of mass to the problem.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5. Use algebra to get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2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distillation column for the separation of a mixture of methane, ethane, and propane is constructed to handle a feed stream of 100 kg/h of composition 80 weight % CH</a:t>
            </a:r>
            <a:r>
              <a:rPr lang="en-US" baseline="-25000" dirty="0" smtClean="0"/>
              <a:t>4</a:t>
            </a:r>
            <a:r>
              <a:rPr lang="en-US" dirty="0" smtClean="0"/>
              <a:t>, 15 weight % C</a:t>
            </a:r>
            <a:r>
              <a:rPr lang="en-US" baseline="-25000" dirty="0"/>
              <a:t>2</a:t>
            </a:r>
            <a:r>
              <a:rPr lang="en-US" dirty="0" smtClean="0"/>
              <a:t>H</a:t>
            </a:r>
            <a:r>
              <a:rPr lang="en-US" baseline="-25000" dirty="0"/>
              <a:t>6</a:t>
            </a:r>
            <a:r>
              <a:rPr lang="en-US" dirty="0" smtClean="0"/>
              <a:t>, and the balance propane.  Find the flow rate and composition for each stream.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0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428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Office Theme</vt:lpstr>
      <vt:lpstr>iRespondGraphMaster</vt:lpstr>
      <vt:lpstr>Chapter 4</vt:lpstr>
      <vt:lpstr>Section 4.1—Process Classification</vt:lpstr>
      <vt:lpstr>Section 4.2—Balances</vt:lpstr>
      <vt:lpstr>Example</vt:lpstr>
      <vt:lpstr>Example #2</vt:lpstr>
      <vt:lpstr>Species Mass Balance (SMB)</vt:lpstr>
      <vt:lpstr>Formulation of the Problem</vt:lpstr>
      <vt:lpstr>Formulation of the Problem</vt:lpstr>
      <vt:lpstr>Example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</dc:title>
  <dc:creator>install</dc:creator>
  <cp:lastModifiedBy>John Cody</cp:lastModifiedBy>
  <cp:revision>19</cp:revision>
  <dcterms:created xsi:type="dcterms:W3CDTF">2014-01-15T16:13:06Z</dcterms:created>
  <dcterms:modified xsi:type="dcterms:W3CDTF">2016-01-14T16:27:27Z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</Properties>
</file>