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78" r:id="rId2"/>
    <p:sldMasterId id="2147483693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png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3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0613378-2651-45A4-A75F-94B35B3258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3B07-37E1-48EB-BF8E-8BD1E7B74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0C8F-830E-4ECC-8C37-F38519E46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4C62-0A21-40C4-B45B-4FED5D29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F2A0-FEDF-4CCF-8955-4EC94E76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447B-9F71-404D-98EA-B916BBB6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4DE8-331A-4249-8D55-0D7FAFDC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D329-06D7-4952-B8AC-1FE366A8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3B0B-0FBD-49F5-9BBE-0081D5C5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3A9D-7B6C-46F1-8F68-351D6819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7993-C7D8-4935-91B1-B59D2476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4DE8-331A-4249-8D55-0D7FAFDC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4EDE-1A1A-47C5-B724-DD21AC93A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9BBD-AB30-4D4C-8CBD-504192F73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E4D1-C35A-4B3B-B36D-BEEE9BA27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3B07-37E1-48EB-BF8E-8BD1E7B74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0C8F-830E-4ECC-8C37-F38519E46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4C62-0A21-40C4-B45B-4FED5D29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F2A0-FEDF-4CCF-8955-4EC94E76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447B-9F71-404D-98EA-B916BBB6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434DE8-331A-4249-8D55-0D7FAFDC4F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D329-06D7-4952-B8AC-1FE366A8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CD329-06D7-4952-B8AC-1FE366A88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3B0B-0FBD-49F5-9BBE-0081D5C5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3A9D-7B6C-46F1-8F68-351D6819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7993-C7D8-4935-91B1-B59D2476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4EDE-1A1A-47C5-B724-DD21AC93A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9BBD-AB30-4D4C-8CBD-504192F73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E4D1-C35A-4B3B-B36D-BEEE9BA27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600200"/>
            <a:ext cx="7772400" cy="4530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93B07-37E1-48EB-BF8E-8BD1E7B74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0C8F-830E-4ECC-8C37-F38519E46D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76800" y="3941763"/>
            <a:ext cx="3810000" cy="21891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2A4C62-0A21-40C4-B45B-4FED5D2932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BF2A0-FEDF-4CCF-8955-4EC94E76B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53B0B-0FBD-49F5-9BBE-0081D5C5F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60913" y="2362200"/>
            <a:ext cx="3770312" cy="17859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60913" y="4300538"/>
            <a:ext cx="3770312" cy="1785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6447B-9F71-404D-98EA-B916BBB6F0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33A9D-7B6C-46F1-8F68-351D6819F8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4F7993-C7D8-4935-91B1-B59D2476E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54EDE-1A1A-47C5-B724-DD21AC93AF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E9BBD-AB30-4D4C-8CBD-504192F73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0E4D1-C35A-4B3B-B36D-BEEE9BA271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5123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4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6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/>
            </a:lvl1pPr>
          </a:lstStyle>
          <a:p>
            <a:pPr>
              <a:defRPr/>
            </a:pPr>
            <a:fld id="{D4D67859-985F-4A60-907F-7DE46CB29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7" r:id="rId1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QuestionShape"/>
          <p:cNvSpPr/>
          <p:nvPr userDrawn="1"/>
        </p:nvSpPr>
        <p:spPr>
          <a:xfrm>
            <a:off x="127000" y="127000"/>
            <a:ext cx="889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 eaLnBrk="0" hangingPunct="0"/>
            <a:r>
              <a:rPr lang="en-US" sz="420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iRespond Question Master</a:t>
            </a:r>
            <a:endParaRPr lang="en-US" sz="420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AShape"/>
          <p:cNvSpPr/>
          <p:nvPr userDrawn="1"/>
        </p:nvSpPr>
        <p:spPr>
          <a:xfrm>
            <a:off x="127000" y="31115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</a:rPr>
              <a:t>A.) Response A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4" name="BShape"/>
          <p:cNvSpPr/>
          <p:nvPr userDrawn="1"/>
        </p:nvSpPr>
        <p:spPr>
          <a:xfrm>
            <a:off x="127000" y="38354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</a:rPr>
              <a:t>B.) Response B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5" name="CShape"/>
          <p:cNvSpPr/>
          <p:nvPr userDrawn="1"/>
        </p:nvSpPr>
        <p:spPr>
          <a:xfrm>
            <a:off x="127000" y="45593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</a:rPr>
              <a:t>C.) Response C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6" name="DShape"/>
          <p:cNvSpPr/>
          <p:nvPr userDrawn="1"/>
        </p:nvSpPr>
        <p:spPr>
          <a:xfrm>
            <a:off x="127000" y="52832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</a:rPr>
              <a:t>D.) Response D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7" name="EShape"/>
          <p:cNvSpPr/>
          <p:nvPr userDrawn="1"/>
        </p:nvSpPr>
        <p:spPr>
          <a:xfrm>
            <a:off x="127000" y="6007100"/>
            <a:ext cx="88900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 smtClean="0">
                <a:solidFill>
                  <a:schemeClr val="tx1"/>
                </a:solidFill>
              </a:rPr>
              <a:t>E.) Response E</a:t>
            </a:r>
            <a:endParaRPr lang="en-US" sz="2800">
              <a:solidFill>
                <a:schemeClr val="tx1"/>
              </a:solidFill>
            </a:endParaRPr>
          </a:p>
        </p:txBody>
      </p:sp>
      <p:sp>
        <p:nvSpPr>
          <p:cNvPr id="8" name="Percent"/>
          <p:cNvSpPr/>
          <p:nvPr userDrawn="1"/>
        </p:nvSpPr>
        <p:spPr>
          <a:xfrm>
            <a:off x="6350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Percent Complete 100%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Timer"/>
          <p:cNvSpPr/>
          <p:nvPr userDrawn="1"/>
        </p:nvSpPr>
        <p:spPr>
          <a:xfrm>
            <a:off x="254000" y="254000"/>
            <a:ext cx="2540000" cy="508000"/>
          </a:xfrm>
          <a:prstGeom prst="rect">
            <a:avLst/>
          </a:prstGeom>
          <a:solidFill>
            <a:schemeClr val="accent1">
              <a:alpha val="0"/>
            </a:schemeClr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smtClean="0">
                <a:solidFill>
                  <a:srgbClr val="000000"/>
                </a:solidFill>
              </a:rPr>
              <a:t>00:30</a:t>
            </a:r>
            <a:endParaRPr lang="en-US" sz="140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409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400">
                <a:latin typeface="Times New Roman" pitchFamily="18" charset="0"/>
              </a:endParaRPr>
            </a:p>
          </p:txBody>
        </p:sp>
        <p:grpSp>
          <p:nvGrpSpPr>
            <p:cNvPr id="5130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4101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400">
                  <a:latin typeface="Times New Roman" pitchFamily="18" charset="0"/>
                </a:endParaRPr>
              </a:p>
            </p:txBody>
          </p:sp>
          <p:sp>
            <p:nvSpPr>
              <p:cNvPr id="4102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</p:grp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GraphShape" hidden="1"/>
          <p:cNvSpPr/>
          <p:nvPr userDrawn="1"/>
        </p:nvSpPr>
        <p:spPr>
          <a:xfrm>
            <a:off x="127000" y="254000"/>
            <a:ext cx="1270000" cy="1270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iRespond Graph</a:t>
            </a:r>
            <a:endParaRPr lang="en-US"/>
          </a:p>
        </p:txBody>
      </p:sp>
      <p:grpSp>
        <p:nvGrpSpPr>
          <p:cNvPr id="4096" name="CorrectBarGroup"/>
          <p:cNvGrpSpPr/>
          <p:nvPr userDrawn="1"/>
        </p:nvGrpSpPr>
        <p:grpSpPr>
          <a:xfrm>
            <a:off x="1270000" y="3175000"/>
            <a:ext cx="2667000" cy="2540000"/>
            <a:chOff x="1270000" y="3175000"/>
            <a:chExt cx="2667000" cy="2540000"/>
          </a:xfrm>
        </p:grpSpPr>
        <p:sp>
          <p:nvSpPr>
            <p:cNvPr id="4" name="CorrectBar0"/>
            <p:cNvSpPr/>
            <p:nvPr userDrawn="1"/>
          </p:nvSpPr>
          <p:spPr>
            <a:xfrm>
              <a:off x="1270000" y="3175000"/>
              <a:ext cx="1079500" cy="254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CorrectBar1"/>
            <p:cNvSpPr/>
            <p:nvPr userDrawn="1"/>
          </p:nvSpPr>
          <p:spPr>
            <a:xfrm>
              <a:off x="2857500" y="4445000"/>
              <a:ext cx="1079500" cy="1270000"/>
            </a:xfrm>
            <a:prstGeom prst="rect">
              <a:avLst/>
            </a:prstGeom>
            <a:solidFill>
              <a:srgbClr val="22FF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PercentLabelGroup"/>
          <p:cNvGrpSpPr/>
          <p:nvPr userDrawn="1"/>
        </p:nvGrpSpPr>
        <p:grpSpPr>
          <a:xfrm>
            <a:off x="1270000" y="1270000"/>
            <a:ext cx="7429500" cy="317500"/>
            <a:chOff x="1270000" y="1270000"/>
            <a:chExt cx="7429500" cy="317500"/>
          </a:xfrm>
        </p:grpSpPr>
        <p:sp>
          <p:nvSpPr>
            <p:cNvPr id="3" name="PercentLabel0"/>
            <p:cNvSpPr/>
            <p:nvPr userDrawn="1"/>
          </p:nvSpPr>
          <p:spPr>
            <a:xfrm>
              <a:off x="127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6" name="PercentLabel1"/>
            <p:cNvSpPr/>
            <p:nvPr userDrawn="1"/>
          </p:nvSpPr>
          <p:spPr>
            <a:xfrm>
              <a:off x="2857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33%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9" name="PercentLabel2"/>
            <p:cNvSpPr/>
            <p:nvPr userDrawn="1"/>
          </p:nvSpPr>
          <p:spPr>
            <a:xfrm>
              <a:off x="4445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2" name="PercentLabel3"/>
            <p:cNvSpPr/>
            <p:nvPr userDrawn="1"/>
          </p:nvSpPr>
          <p:spPr>
            <a:xfrm>
              <a:off x="60325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100%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5" name="PercentLabel4"/>
            <p:cNvSpPr/>
            <p:nvPr userDrawn="1"/>
          </p:nvSpPr>
          <p:spPr>
            <a:xfrm>
              <a:off x="7620000" y="1270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67%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4097" name="IncorrectBarGroup"/>
          <p:cNvGrpSpPr/>
          <p:nvPr userDrawn="1"/>
        </p:nvGrpSpPr>
        <p:grpSpPr>
          <a:xfrm>
            <a:off x="4445000" y="1905000"/>
            <a:ext cx="4254500" cy="3810000"/>
            <a:chOff x="4445000" y="1905000"/>
            <a:chExt cx="4254500" cy="3810000"/>
          </a:xfrm>
        </p:grpSpPr>
        <p:sp>
          <p:nvSpPr>
            <p:cNvPr id="10" name="IncorrectBar2"/>
            <p:cNvSpPr/>
            <p:nvPr userDrawn="1"/>
          </p:nvSpPr>
          <p:spPr>
            <a:xfrm>
              <a:off x="44450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IncorrectBar3"/>
            <p:cNvSpPr/>
            <p:nvPr userDrawn="1"/>
          </p:nvSpPr>
          <p:spPr>
            <a:xfrm>
              <a:off x="6032500" y="1905000"/>
              <a:ext cx="1079500" cy="381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ncorrectBar4"/>
            <p:cNvSpPr/>
            <p:nvPr userDrawn="1"/>
          </p:nvSpPr>
          <p:spPr>
            <a:xfrm>
              <a:off x="7620000" y="3175000"/>
              <a:ext cx="1079500" cy="2540000"/>
            </a:xfrm>
            <a:prstGeom prst="rect">
              <a:avLst/>
            </a:prstGeom>
            <a:solidFill>
              <a:srgbClr val="FF2222"/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XLabelGroup"/>
          <p:cNvGrpSpPr/>
          <p:nvPr userDrawn="1"/>
        </p:nvGrpSpPr>
        <p:grpSpPr>
          <a:xfrm>
            <a:off x="1270000" y="5842000"/>
            <a:ext cx="7429500" cy="317500"/>
            <a:chOff x="1270000" y="5842000"/>
            <a:chExt cx="7429500" cy="317500"/>
          </a:xfrm>
        </p:grpSpPr>
        <p:sp>
          <p:nvSpPr>
            <p:cNvPr id="5" name="XValueLabel0"/>
            <p:cNvSpPr/>
            <p:nvPr userDrawn="1"/>
          </p:nvSpPr>
          <p:spPr>
            <a:xfrm>
              <a:off x="127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A*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8" name="XValueLabel1"/>
            <p:cNvSpPr/>
            <p:nvPr userDrawn="1"/>
          </p:nvSpPr>
          <p:spPr>
            <a:xfrm>
              <a:off x="2857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B*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1" name="XValueLabel2"/>
            <p:cNvSpPr/>
            <p:nvPr userDrawn="1"/>
          </p:nvSpPr>
          <p:spPr>
            <a:xfrm>
              <a:off x="4445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C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4" name="XValueLabel3"/>
            <p:cNvSpPr/>
            <p:nvPr userDrawn="1"/>
          </p:nvSpPr>
          <p:spPr>
            <a:xfrm>
              <a:off x="60325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D</a:t>
              </a:r>
              <a:endParaRPr lang="en-US" sz="2800">
                <a:solidFill>
                  <a:srgbClr val="000000"/>
                </a:solidFill>
              </a:endParaRPr>
            </a:p>
          </p:txBody>
        </p:sp>
        <p:sp>
          <p:nvSpPr>
            <p:cNvPr id="17" name="XValueLabel4"/>
            <p:cNvSpPr/>
            <p:nvPr userDrawn="1"/>
          </p:nvSpPr>
          <p:spPr>
            <a:xfrm>
              <a:off x="7620000" y="5842000"/>
              <a:ext cx="1079500" cy="3175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2800" smtClean="0">
                  <a:solidFill>
                    <a:srgbClr val="000000"/>
                  </a:solidFill>
                </a:rPr>
                <a:t>E</a:t>
              </a:r>
              <a:endParaRPr lang="en-US" sz="2800">
                <a:solidFill>
                  <a:srgbClr val="000000"/>
                </a:solidFill>
              </a:endParaRPr>
            </a:p>
          </p:txBody>
        </p:sp>
      </p:grpSp>
      <p:grpSp>
        <p:nvGrpSpPr>
          <p:cNvPr id="31" name="AxisLineGroup"/>
          <p:cNvGrpSpPr/>
          <p:nvPr userDrawn="1"/>
        </p:nvGrpSpPr>
        <p:grpSpPr>
          <a:xfrm>
            <a:off x="889000" y="1587500"/>
            <a:ext cx="8001000" cy="4127500"/>
            <a:chOff x="889000" y="1587500"/>
            <a:chExt cx="8001000" cy="4127500"/>
          </a:xfrm>
        </p:grpSpPr>
        <p:cxnSp>
          <p:nvCxnSpPr>
            <p:cNvPr id="18" name="XAxisLine"/>
            <p:cNvCxnSpPr/>
            <p:nvPr userDrawn="1"/>
          </p:nvCxnSpPr>
          <p:spPr>
            <a:xfrm>
              <a:off x="889000" y="5715000"/>
              <a:ext cx="8001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YAxisLine"/>
            <p:cNvCxnSpPr/>
            <p:nvPr userDrawn="1"/>
          </p:nvCxnSpPr>
          <p:spPr>
            <a:xfrm>
              <a:off x="1016000" y="1587500"/>
              <a:ext cx="0" cy="412750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YAxisTick0"/>
            <p:cNvCxnSpPr/>
            <p:nvPr userDrawn="1"/>
          </p:nvCxnSpPr>
          <p:spPr>
            <a:xfrm>
              <a:off x="889000" y="571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YAxisTick1"/>
            <p:cNvCxnSpPr/>
            <p:nvPr userDrawn="1"/>
          </p:nvCxnSpPr>
          <p:spPr>
            <a:xfrm>
              <a:off x="889000" y="444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YAxisTick2"/>
            <p:cNvCxnSpPr/>
            <p:nvPr userDrawn="1"/>
          </p:nvCxnSpPr>
          <p:spPr>
            <a:xfrm>
              <a:off x="889000" y="317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YAxisTick3"/>
            <p:cNvCxnSpPr/>
            <p:nvPr userDrawn="1"/>
          </p:nvCxnSpPr>
          <p:spPr>
            <a:xfrm>
              <a:off x="889000" y="1905000"/>
              <a:ext cx="254000" cy="0"/>
            </a:xfrm>
            <a:prstGeom prst="line">
              <a:avLst/>
            </a:prstGeom>
            <a:ln w="254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YLabelGroup"/>
          <p:cNvGrpSpPr/>
          <p:nvPr userDrawn="1"/>
        </p:nvGrpSpPr>
        <p:grpSpPr>
          <a:xfrm>
            <a:off x="254000" y="1841500"/>
            <a:ext cx="762000" cy="3937000"/>
            <a:chOff x="254000" y="1841500"/>
            <a:chExt cx="762000" cy="3937000"/>
          </a:xfrm>
        </p:grpSpPr>
        <p:sp>
          <p:nvSpPr>
            <p:cNvPr id="21" name="YValueLabel0"/>
            <p:cNvSpPr/>
            <p:nvPr userDrawn="1"/>
          </p:nvSpPr>
          <p:spPr>
            <a:xfrm>
              <a:off x="254000" y="565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0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3" name="YValueLabel1"/>
            <p:cNvSpPr/>
            <p:nvPr userDrawn="1"/>
          </p:nvSpPr>
          <p:spPr>
            <a:xfrm>
              <a:off x="254000" y="438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1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5" name="YValueLabel2"/>
            <p:cNvSpPr/>
            <p:nvPr userDrawn="1"/>
          </p:nvSpPr>
          <p:spPr>
            <a:xfrm>
              <a:off x="254000" y="311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2</a:t>
              </a:r>
              <a:endParaRPr lang="en-US" sz="2000">
                <a:solidFill>
                  <a:srgbClr val="000000"/>
                </a:solidFill>
              </a:endParaRPr>
            </a:p>
          </p:txBody>
        </p:sp>
        <p:sp>
          <p:nvSpPr>
            <p:cNvPr id="27" name="YValueLabel3"/>
            <p:cNvSpPr/>
            <p:nvPr userDrawn="1"/>
          </p:nvSpPr>
          <p:spPr>
            <a:xfrm>
              <a:off x="254000" y="1841500"/>
              <a:ext cx="762000" cy="127000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25400" cap="flat" cmpd="sng" algn="ctr">
              <a:noFill/>
              <a:prstDash val="solid"/>
            </a:ln>
            <a:effectLst/>
            <a:extLst>
              <a:ext uri="{91240B29-F687-4F45-9708-019B960494DF}">
                <a14:hiddenLine xmlns:a14="http://schemas.microsoft.com/office/drawing/2010/main" w="254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smtClean="0">
                  <a:solidFill>
                    <a:srgbClr val="000000"/>
                  </a:solidFill>
                </a:rPr>
                <a:t>3</a:t>
              </a:r>
              <a:endParaRPr lang="en-US" sz="2000">
                <a:solidFill>
                  <a:srgbClr val="000000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7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25.emf"/><Relationship Id="rId4" Type="http://schemas.openxmlformats.org/officeDocument/2006/relationships/oleObject" Target="../embeddings/Microsoft_Excel_97-2003_Worksheet1.xls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0.emf"/><Relationship Id="rId4" Type="http://schemas.openxmlformats.org/officeDocument/2006/relationships/oleObject" Target="../embeddings/Microsoft_Excel_97-2003_Worksheet3.xls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8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7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38.png"/><Relationship Id="rId4" Type="http://schemas.openxmlformats.org/officeDocument/2006/relationships/oleObject" Target="../embeddings/Microsoft_Excel_97-2003_Worksheet5.xls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4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42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45.jpeg"/><Relationship Id="rId4" Type="http://schemas.openxmlformats.org/officeDocument/2006/relationships/image" Target="../media/image44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Kinetics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</a:t>
            </a:r>
            <a:r>
              <a:rPr lang="en-US" smtClean="0"/>
              <a:t>14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Rates and Stoichiometry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43825" cy="4079875"/>
          </a:xfrm>
        </p:spPr>
        <p:txBody>
          <a:bodyPr/>
          <a:lstStyle/>
          <a:p>
            <a:pPr eaLnBrk="1" hangingPunct="1"/>
            <a:r>
              <a:rPr lang="en-US" sz="2400" smtClean="0"/>
              <a:t>C</a:t>
            </a:r>
            <a:r>
              <a:rPr lang="en-US" sz="2400" baseline="-25000" smtClean="0"/>
              <a:t>4</a:t>
            </a:r>
            <a:r>
              <a:rPr lang="en-US" sz="2400" smtClean="0"/>
              <a:t>H</a:t>
            </a:r>
            <a:r>
              <a:rPr lang="en-US" sz="2400" baseline="-25000" smtClean="0"/>
              <a:t>9</a:t>
            </a:r>
            <a:r>
              <a:rPr lang="en-US" sz="2400" smtClean="0"/>
              <a:t>Cl  +  H</a:t>
            </a:r>
            <a:r>
              <a:rPr lang="en-US" sz="2400" baseline="-25000" smtClean="0"/>
              <a:t>2</a:t>
            </a:r>
            <a:r>
              <a:rPr lang="en-US" sz="2400" smtClean="0"/>
              <a:t>O  </a:t>
            </a:r>
            <a:r>
              <a:rPr lang="en-US" sz="2400" smtClean="0">
                <a:sym typeface="Symbol" pitchFamily="18" charset="2"/>
              </a:rPr>
              <a:t>  C</a:t>
            </a:r>
            <a:r>
              <a:rPr lang="en-US" sz="2400" baseline="-25000" smtClean="0">
                <a:sym typeface="Symbol" pitchFamily="18" charset="2"/>
              </a:rPr>
              <a:t>4</a:t>
            </a:r>
            <a:r>
              <a:rPr lang="en-US" sz="2400" smtClean="0">
                <a:sym typeface="Symbol" pitchFamily="18" charset="2"/>
              </a:rPr>
              <a:t>H</a:t>
            </a:r>
            <a:r>
              <a:rPr lang="en-US" sz="2400" baseline="-25000" smtClean="0">
                <a:sym typeface="Symbol" pitchFamily="18" charset="2"/>
              </a:rPr>
              <a:t>9</a:t>
            </a:r>
            <a:r>
              <a:rPr lang="en-US" sz="2400" smtClean="0">
                <a:sym typeface="Symbol" pitchFamily="18" charset="2"/>
              </a:rPr>
              <a:t>OH  +  HCl</a:t>
            </a:r>
          </a:p>
          <a:p>
            <a:pPr lvl="1" eaLnBrk="1" hangingPunct="1"/>
            <a:r>
              <a:rPr lang="en-US" sz="2200" smtClean="0"/>
              <a:t>C</a:t>
            </a:r>
            <a:r>
              <a:rPr lang="en-US" sz="2200" baseline="-25000" smtClean="0"/>
              <a:t>4</a:t>
            </a:r>
            <a:r>
              <a:rPr lang="en-US" sz="2200" smtClean="0"/>
              <a:t>H</a:t>
            </a:r>
            <a:r>
              <a:rPr lang="en-US" sz="2200" baseline="-25000" smtClean="0"/>
              <a:t>9</a:t>
            </a:r>
            <a:r>
              <a:rPr lang="en-US" sz="2200" smtClean="0"/>
              <a:t>Cl disappears as fast as C</a:t>
            </a:r>
            <a:r>
              <a:rPr lang="en-US" sz="2200" baseline="-25000" smtClean="0"/>
              <a:t>4</a:t>
            </a:r>
            <a:r>
              <a:rPr lang="en-US" sz="2200" smtClean="0"/>
              <a:t>H</a:t>
            </a:r>
            <a:r>
              <a:rPr lang="en-US" sz="2200" baseline="-25000" smtClean="0"/>
              <a:t>9</a:t>
            </a:r>
            <a:r>
              <a:rPr lang="en-US" sz="2200" smtClean="0"/>
              <a:t>OH appears</a:t>
            </a:r>
          </a:p>
          <a:p>
            <a:pPr lvl="1" eaLnBrk="1" hangingPunct="1"/>
            <a:endParaRPr lang="en-US" sz="2200" smtClean="0"/>
          </a:p>
          <a:p>
            <a:pPr eaLnBrk="1" hangingPunct="1"/>
            <a:r>
              <a:rPr lang="en-US" sz="2400" smtClean="0"/>
              <a:t>What about the reaction below: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/>
              <a:t>N</a:t>
            </a:r>
            <a:r>
              <a:rPr lang="en-US" sz="2400" baseline="-25000" smtClean="0"/>
              <a:t>2</a:t>
            </a:r>
            <a:r>
              <a:rPr lang="en-US" sz="2400" smtClean="0"/>
              <a:t>O</a:t>
            </a:r>
            <a:r>
              <a:rPr lang="en-US" sz="2400" baseline="-25000" smtClean="0"/>
              <a:t>4</a:t>
            </a:r>
            <a:r>
              <a:rPr lang="en-US" sz="2400" smtClean="0"/>
              <a:t>  </a:t>
            </a:r>
            <a:r>
              <a:rPr lang="en-US" sz="2400" smtClean="0">
                <a:sym typeface="Symbol" pitchFamily="18" charset="2"/>
              </a:rPr>
              <a:t>  2 NO</a:t>
            </a:r>
            <a:r>
              <a:rPr lang="en-US" sz="2400" baseline="-25000" smtClean="0">
                <a:sym typeface="Symbol" pitchFamily="18" charset="2"/>
              </a:rPr>
              <a:t>2</a:t>
            </a:r>
            <a:endParaRPr lang="en-US" sz="2400" smtClean="0">
              <a:sym typeface="Symbol" pitchFamily="18" charset="2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400" smtClean="0">
              <a:sym typeface="Symbol" pitchFamily="18" charset="2"/>
            </a:endParaRPr>
          </a:p>
          <a:p>
            <a:pPr lvl="1" eaLnBrk="1" hangingPunct="1"/>
            <a:r>
              <a:rPr lang="en-US" sz="2200" smtClean="0">
                <a:sym typeface="Symbol" pitchFamily="18" charset="2"/>
              </a:rPr>
              <a:t>2 mol NO</a:t>
            </a:r>
            <a:r>
              <a:rPr lang="en-US" sz="2200" baseline="-25000" smtClean="0">
                <a:sym typeface="Symbol" pitchFamily="18" charset="2"/>
              </a:rPr>
              <a:t>2</a:t>
            </a:r>
            <a:r>
              <a:rPr lang="en-US" sz="2200" smtClean="0">
                <a:sym typeface="Symbol" pitchFamily="18" charset="2"/>
              </a:rPr>
              <a:t> appear for every one mole of N</a:t>
            </a:r>
            <a:r>
              <a:rPr lang="en-US" sz="2200" baseline="-25000" smtClean="0">
                <a:sym typeface="Symbol" pitchFamily="18" charset="2"/>
              </a:rPr>
              <a:t>2</a:t>
            </a:r>
            <a:r>
              <a:rPr lang="en-US" sz="2200" smtClean="0">
                <a:sym typeface="Symbol" pitchFamily="18" charset="2"/>
              </a:rPr>
              <a:t>O</a:t>
            </a:r>
            <a:r>
              <a:rPr lang="en-US" sz="2200" baseline="-25000" smtClean="0">
                <a:sym typeface="Symbol" pitchFamily="18" charset="2"/>
              </a:rPr>
              <a:t>4</a:t>
            </a:r>
            <a:r>
              <a:rPr lang="en-US" sz="2200" smtClean="0">
                <a:sym typeface="Symbol" pitchFamily="18" charset="2"/>
              </a:rPr>
              <a:t> that disappears: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Rate = </a:t>
            </a:r>
          </a:p>
        </p:txBody>
      </p:sp>
      <p:graphicFrame>
        <p:nvGraphicFramePr>
          <p:cNvPr id="307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5462588" y="4710113"/>
          <a:ext cx="1506537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3" imgW="1473120" imgH="838080" progId="Equation.DSMT4">
                  <p:embed/>
                </p:oleObj>
              </mc:Choice>
              <mc:Fallback>
                <p:oleObj name="Equation" r:id="rId3" imgW="147312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2588" y="4710113"/>
                        <a:ext cx="1506537" cy="857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Equating Rates Using Stoichiometry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550" y="1616075"/>
            <a:ext cx="7700963" cy="1250950"/>
          </a:xfrm>
        </p:spPr>
        <p:txBody>
          <a:bodyPr/>
          <a:lstStyle/>
          <a:p>
            <a:pPr eaLnBrk="1" hangingPunct="1"/>
            <a:r>
              <a:rPr lang="en-US" smtClean="0"/>
              <a:t>For the generic reaction: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i="1" smtClean="0"/>
              <a:t>a</a:t>
            </a:r>
            <a:r>
              <a:rPr lang="en-US" smtClean="0"/>
              <a:t> A  +  </a:t>
            </a:r>
            <a:r>
              <a:rPr lang="en-US" i="1" smtClean="0"/>
              <a:t>b</a:t>
            </a:r>
            <a:r>
              <a:rPr lang="en-US" smtClean="0"/>
              <a:t> B  </a:t>
            </a:r>
            <a:r>
              <a:rPr lang="en-US" smtClean="0">
                <a:sym typeface="Symbol" pitchFamily="18" charset="2"/>
              </a:rPr>
              <a:t>  </a:t>
            </a:r>
            <a:r>
              <a:rPr lang="en-US" i="1" smtClean="0">
                <a:sym typeface="Symbol" pitchFamily="18" charset="2"/>
              </a:rPr>
              <a:t>c</a:t>
            </a:r>
            <a:r>
              <a:rPr lang="en-US" smtClean="0">
                <a:sym typeface="Symbol" pitchFamily="18" charset="2"/>
              </a:rPr>
              <a:t> C  +  </a:t>
            </a:r>
            <a:r>
              <a:rPr lang="en-US" i="1" smtClean="0">
                <a:sym typeface="Symbol" pitchFamily="18" charset="2"/>
              </a:rPr>
              <a:t>d</a:t>
            </a:r>
            <a:r>
              <a:rPr lang="en-US" smtClean="0">
                <a:sym typeface="Symbol" pitchFamily="18" charset="2"/>
              </a:rPr>
              <a:t> D</a:t>
            </a:r>
            <a:endParaRPr lang="en-US" i="1" smtClean="0">
              <a:sym typeface="Symbol" pitchFamily="18" charset="2"/>
            </a:endParaRP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104900" y="3157538"/>
          <a:ext cx="7088188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Equation" r:id="rId3" imgW="6527520" imgH="838080" progId="Equation.DSMT4">
                  <p:embed/>
                </p:oleObj>
              </mc:Choice>
              <mc:Fallback>
                <p:oleObj name="Equation" r:id="rId3" imgW="6527520" imgH="8380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4900" y="3157538"/>
                        <a:ext cx="7088188" cy="909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993775" y="4308475"/>
            <a:ext cx="7700963" cy="232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/>
              <a:t>Example: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sz="2800">
                <a:sym typeface="Symbol" pitchFamily="18" charset="2"/>
              </a:rPr>
              <a:t>C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H</a:t>
            </a:r>
            <a:r>
              <a:rPr lang="en-US" sz="2800" baseline="-25000">
                <a:sym typeface="Symbol" pitchFamily="18" charset="2"/>
              </a:rPr>
              <a:t>6</a:t>
            </a:r>
            <a:r>
              <a:rPr lang="en-US" sz="2800">
                <a:sym typeface="Symbol" pitchFamily="18" charset="2"/>
              </a:rPr>
              <a:t> + 7 O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   4 CO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 + 6 H</a:t>
            </a:r>
            <a:r>
              <a:rPr lang="en-US" sz="2800" baseline="-25000">
                <a:sym typeface="Symbol" pitchFamily="18" charset="2"/>
              </a:rPr>
              <a:t>2</a:t>
            </a:r>
            <a:r>
              <a:rPr lang="en-US" sz="2800">
                <a:sym typeface="Symbol" pitchFamily="18" charset="2"/>
              </a:rPr>
              <a:t>O</a:t>
            </a:r>
          </a:p>
          <a:p>
            <a:pPr marL="342900" indent="-342900" algn="ctr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None/>
            </a:pPr>
            <a:endParaRPr lang="en-US" sz="280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Relating Rates of Product Appearance and Reactant Disappearance</a:t>
            </a:r>
          </a:p>
        </p:txBody>
      </p:sp>
      <p:sp>
        <p:nvSpPr>
          <p:cNvPr id="1433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4143375" cy="453072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Consider the formation of ammonia from the elements: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400" smtClean="0"/>
              <a:t>3 H</a:t>
            </a:r>
            <a:r>
              <a:rPr lang="en-US" sz="2400" baseline="-25000" smtClean="0"/>
              <a:t>2</a:t>
            </a:r>
            <a:r>
              <a:rPr lang="en-US" sz="2400" smtClean="0"/>
              <a:t> + 2 N</a:t>
            </a:r>
            <a:r>
              <a:rPr lang="en-US" sz="2400" baseline="-25000" smtClean="0"/>
              <a:t>2</a:t>
            </a:r>
            <a:r>
              <a:rPr lang="en-US" sz="2400" smtClean="0"/>
              <a:t>  </a:t>
            </a:r>
            <a:r>
              <a:rPr lang="en-US" sz="2400" smtClean="0">
                <a:sym typeface="Symbol" pitchFamily="18" charset="2"/>
              </a:rPr>
              <a:t> 2 NH</a:t>
            </a:r>
            <a:r>
              <a:rPr lang="en-US" sz="2400" baseline="-25000" smtClean="0">
                <a:sym typeface="Symbol" pitchFamily="18" charset="2"/>
              </a:rPr>
              <a:t>3</a:t>
            </a:r>
            <a:endParaRPr lang="en-US" sz="2400" smtClean="0">
              <a:sym typeface="Symbol" pitchFamily="18" charset="2"/>
            </a:endParaRPr>
          </a:p>
          <a:p>
            <a:pPr marL="0" indent="0" algn="ctr" eaLnBrk="1" hangingPunct="1">
              <a:buFont typeface="Wingdings" pitchFamily="2" charset="2"/>
              <a:buNone/>
            </a:pPr>
            <a:endParaRPr lang="en-US" sz="2400" smtClean="0">
              <a:sym typeface="Symbol" pitchFamily="18" charset="2"/>
            </a:endParaRP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If the ammonia concentration is increasing at a rate of 0.024 M/s, what is the rate of reaction?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What is the rate of disappearance of hydrogen?</a:t>
            </a:r>
          </a:p>
        </p:txBody>
      </p:sp>
      <p:sp>
        <p:nvSpPr>
          <p:cNvPr id="1434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24450" y="1600200"/>
            <a:ext cx="3562350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See Sample Exercise 13.2 (Pg. 515)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The Rate Law:  The Effect of Concentration on </a:t>
            </a:r>
            <a:r>
              <a:rPr lang="en-US" sz="3800" dirty="0" smtClean="0"/>
              <a:t>Rate</a:t>
            </a:r>
            <a:endParaRPr lang="en-US" sz="3800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2181225"/>
          </a:xfrm>
        </p:spPr>
        <p:txBody>
          <a:bodyPr/>
          <a:lstStyle/>
          <a:p>
            <a:r>
              <a:rPr lang="en-US" sz="2600"/>
              <a:t>The most common method for studying the effect of concentration on rate is by studying the </a:t>
            </a:r>
            <a:r>
              <a:rPr lang="en-US" sz="2600">
                <a:solidFill>
                  <a:srgbClr val="FF0000"/>
                </a:solidFill>
              </a:rPr>
              <a:t>initial rate</a:t>
            </a:r>
            <a:r>
              <a:rPr lang="en-US" sz="2600"/>
              <a:t> of the reaction</a:t>
            </a:r>
          </a:p>
          <a:p>
            <a:pPr lvl="1"/>
            <a:r>
              <a:rPr lang="en-US" sz="2200"/>
              <a:t>The initial rate is the rate of the reaction at t = 0</a:t>
            </a:r>
          </a:p>
          <a:p>
            <a:pPr lvl="1" algn="ctr">
              <a:buFont typeface="Wingdings" pitchFamily="2" charset="2"/>
              <a:buNone/>
            </a:pPr>
            <a:r>
              <a:rPr lang="en-US" sz="2200"/>
              <a:t>NH</a:t>
            </a:r>
            <a:r>
              <a:rPr lang="en-US" sz="2200" baseline="-25000"/>
              <a:t>4</a:t>
            </a:r>
            <a:r>
              <a:rPr lang="en-US" sz="2200" baseline="30000"/>
              <a:t>+</a:t>
            </a:r>
            <a:r>
              <a:rPr lang="en-US" sz="2200"/>
              <a:t>(</a:t>
            </a:r>
            <a:r>
              <a:rPr lang="en-US" sz="2200" i="1"/>
              <a:t>aq</a:t>
            </a:r>
            <a:r>
              <a:rPr lang="en-US" sz="2200"/>
              <a:t>)  +  NO</a:t>
            </a:r>
            <a:r>
              <a:rPr lang="en-US" sz="2200" baseline="-25000"/>
              <a:t>2</a:t>
            </a:r>
            <a:r>
              <a:rPr lang="en-US" sz="2200" baseline="30000"/>
              <a:t>-</a:t>
            </a:r>
            <a:r>
              <a:rPr lang="en-US" sz="2200"/>
              <a:t>(</a:t>
            </a:r>
            <a:r>
              <a:rPr lang="en-US" sz="2200" i="1"/>
              <a:t>aq</a:t>
            </a:r>
            <a:r>
              <a:rPr lang="en-US" sz="2200"/>
              <a:t>) </a:t>
            </a:r>
            <a:r>
              <a:rPr lang="en-US" sz="2200">
                <a:sym typeface="Symbol" pitchFamily="18" charset="2"/>
              </a:rPr>
              <a:t>  N</a:t>
            </a:r>
            <a:r>
              <a:rPr lang="en-US" sz="2200" baseline="-25000">
                <a:sym typeface="Symbol" pitchFamily="18" charset="2"/>
              </a:rPr>
              <a:t>2</a:t>
            </a:r>
            <a:r>
              <a:rPr lang="en-US" sz="2200">
                <a:sym typeface="Symbol" pitchFamily="18" charset="2"/>
              </a:rPr>
              <a:t>(</a:t>
            </a:r>
            <a:r>
              <a:rPr lang="en-US" sz="2200" i="1"/>
              <a:t>g</a:t>
            </a:r>
            <a:r>
              <a:rPr lang="en-US" sz="2200"/>
              <a:t>) +  2 H</a:t>
            </a:r>
            <a:r>
              <a:rPr lang="en-US" sz="2200" baseline="-25000"/>
              <a:t>2</a:t>
            </a:r>
            <a:r>
              <a:rPr lang="en-US" sz="2200"/>
              <a:t>O (</a:t>
            </a:r>
            <a:r>
              <a:rPr lang="en-US" sz="2200" i="1"/>
              <a:t>l</a:t>
            </a:r>
            <a:r>
              <a:rPr lang="en-US" sz="2200"/>
              <a:t>) </a:t>
            </a:r>
          </a:p>
        </p:txBody>
      </p:sp>
      <p:pic>
        <p:nvPicPr>
          <p:cNvPr id="9220" name="Picture 4" descr="14_T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2325" y="3925888"/>
            <a:ext cx="5222875" cy="2147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Rate Laws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Because the initial rate of reaction is proportional to the initial concentrations of both 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 </a:t>
            </a:r>
            <a:r>
              <a:rPr lang="en-US" i="1"/>
              <a:t>and</a:t>
            </a:r>
            <a:r>
              <a:rPr lang="en-US"/>
              <a:t> NO</a:t>
            </a:r>
            <a:r>
              <a:rPr lang="en-US" baseline="-25000"/>
              <a:t>2</a:t>
            </a:r>
            <a:r>
              <a:rPr lang="en-US" baseline="30000"/>
              <a:t>-</a:t>
            </a:r>
            <a:r>
              <a:rPr lang="en-US"/>
              <a:t> we can write the following </a:t>
            </a:r>
            <a:r>
              <a:rPr lang="en-US">
                <a:solidFill>
                  <a:srgbClr val="FF0000"/>
                </a:solidFill>
              </a:rPr>
              <a:t>rate law</a:t>
            </a:r>
            <a:r>
              <a:rPr lang="en-US"/>
              <a:t> to describe the kinetics for this particular reaction: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Rate = </a:t>
            </a:r>
            <a:r>
              <a:rPr lang="en-US" i="1"/>
              <a:t>k</a:t>
            </a:r>
            <a:r>
              <a:rPr lang="en-US"/>
              <a:t>[NH</a:t>
            </a:r>
            <a:r>
              <a:rPr lang="en-US" baseline="-25000"/>
              <a:t>4</a:t>
            </a:r>
            <a:r>
              <a:rPr lang="en-US" baseline="30000"/>
              <a:t>+</a:t>
            </a:r>
            <a:r>
              <a:rPr lang="en-US"/>
              <a:t>][NO</a:t>
            </a:r>
            <a:r>
              <a:rPr lang="en-US" baseline="-25000"/>
              <a:t>2</a:t>
            </a:r>
            <a:r>
              <a:rPr lang="en-US" baseline="30000"/>
              <a:t>-</a:t>
            </a:r>
            <a:r>
              <a:rPr lang="en-US"/>
              <a:t>]</a:t>
            </a:r>
          </a:p>
          <a:p>
            <a:pPr algn="ctr">
              <a:buFont typeface="Wingdings" pitchFamily="2" charset="2"/>
              <a:buNone/>
            </a:pPr>
            <a:endParaRPr lang="en-US"/>
          </a:p>
          <a:p>
            <a:r>
              <a:rPr lang="en-US"/>
              <a:t>The constant </a:t>
            </a:r>
            <a:r>
              <a:rPr lang="en-US" i="1"/>
              <a:t>k</a:t>
            </a:r>
            <a:r>
              <a:rPr lang="en-US"/>
              <a:t> is referred to as the rate constant and changes with temperature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Calculating the Rate Constant, </a:t>
            </a:r>
            <a:r>
              <a:rPr lang="en-US" i="1"/>
              <a:t>k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59967" y="1688235"/>
            <a:ext cx="7993062" cy="847725"/>
          </a:xfrm>
        </p:spPr>
        <p:txBody>
          <a:bodyPr/>
          <a:lstStyle/>
          <a:p>
            <a:r>
              <a:rPr lang="en-US" dirty="0"/>
              <a:t>Choose any single experiment</a:t>
            </a:r>
          </a:p>
          <a:p>
            <a:endParaRPr lang="en-US" dirty="0"/>
          </a:p>
          <a:p>
            <a:endParaRPr lang="en-US" sz="2600" dirty="0"/>
          </a:p>
        </p:txBody>
      </p:sp>
      <p:graphicFrame>
        <p:nvGraphicFramePr>
          <p:cNvPr id="1126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81099" y="2697163"/>
          <a:ext cx="3297237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05" name="Equation" r:id="rId3" imgW="1371600" imgH="431640" progId="Equation.3">
                  <p:embed/>
                </p:oleObj>
              </mc:Choice>
              <mc:Fallback>
                <p:oleObj name="Equation" r:id="rId3" imgW="1371600" imgH="4316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1099" y="2697163"/>
                        <a:ext cx="3297237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498475" y="4127500"/>
            <a:ext cx="8315325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3000">
                <a:solidFill>
                  <a:srgbClr val="FF0000"/>
                </a:solidFill>
              </a:rPr>
              <a:t>Once the value for </a:t>
            </a:r>
            <a:r>
              <a:rPr lang="en-US" sz="3000" i="1">
                <a:solidFill>
                  <a:srgbClr val="FF0000"/>
                </a:solidFill>
              </a:rPr>
              <a:t>k</a:t>
            </a:r>
            <a:r>
              <a:rPr lang="en-US" sz="3000">
                <a:solidFill>
                  <a:srgbClr val="FF0000"/>
                </a:solidFill>
              </a:rPr>
              <a:t> has been determined, we can calculate the initial rate of reaction under any conditions at that particular temperature</a:t>
            </a:r>
          </a:p>
          <a:p>
            <a:pPr marL="669925" lvl="1" indent="-325438"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q"/>
            </a:pPr>
            <a:r>
              <a:rPr lang="en-US" sz="2200"/>
              <a:t>Ex:  0.150 M NH</a:t>
            </a:r>
            <a:r>
              <a:rPr lang="en-US" sz="2200" baseline="-25000"/>
              <a:t>4</a:t>
            </a:r>
            <a:r>
              <a:rPr lang="en-US" sz="2200" baseline="30000"/>
              <a:t>+</a:t>
            </a:r>
            <a:r>
              <a:rPr lang="en-US" sz="2200"/>
              <a:t> and 0.121 M NO</a:t>
            </a:r>
            <a:r>
              <a:rPr lang="en-US" sz="2200" baseline="-25000"/>
              <a:t>2</a:t>
            </a:r>
            <a:r>
              <a:rPr lang="en-US" sz="2200" baseline="30000"/>
              <a:t>-</a:t>
            </a:r>
            <a:endParaRPr lang="en-US" sz="22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Reaction Orders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7757" y="1600200"/>
            <a:ext cx="8229600" cy="19716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Not every reaction is exactly proportional to the initial concentrations of reactants: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CH</a:t>
            </a:r>
            <a:r>
              <a:rPr lang="en-US" baseline="-25000" dirty="0"/>
              <a:t>3</a:t>
            </a:r>
            <a:r>
              <a:rPr lang="en-US" dirty="0"/>
              <a:t>Cl(</a:t>
            </a:r>
            <a:r>
              <a:rPr lang="en-US" i="1" dirty="0"/>
              <a:t>g</a:t>
            </a:r>
            <a:r>
              <a:rPr lang="en-US" dirty="0"/>
              <a:t>)  +  H</a:t>
            </a:r>
            <a:r>
              <a:rPr lang="en-US" baseline="-25000" dirty="0"/>
              <a:t>2</a:t>
            </a:r>
            <a:r>
              <a:rPr lang="en-US" dirty="0"/>
              <a:t>O(</a:t>
            </a:r>
            <a:r>
              <a:rPr lang="en-US" i="1" dirty="0"/>
              <a:t>g</a:t>
            </a:r>
            <a:r>
              <a:rPr lang="en-US" dirty="0"/>
              <a:t>)  </a:t>
            </a:r>
            <a:r>
              <a:rPr lang="en-US" dirty="0">
                <a:sym typeface="Symbol" pitchFamily="18" charset="2"/>
              </a:rPr>
              <a:t>  CH</a:t>
            </a:r>
            <a:r>
              <a:rPr lang="en-US" baseline="-25000" dirty="0">
                <a:sym typeface="Symbol" pitchFamily="18" charset="2"/>
              </a:rPr>
              <a:t>3</a:t>
            </a:r>
            <a:r>
              <a:rPr lang="en-US" dirty="0">
                <a:sym typeface="Symbol" pitchFamily="18" charset="2"/>
              </a:rPr>
              <a:t>OH(</a:t>
            </a:r>
            <a:r>
              <a:rPr lang="en-US" i="1" dirty="0"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)  +  </a:t>
            </a:r>
            <a:r>
              <a:rPr lang="en-US" dirty="0" err="1">
                <a:sym typeface="Symbol" pitchFamily="18" charset="2"/>
              </a:rPr>
              <a:t>HCl</a:t>
            </a:r>
            <a:r>
              <a:rPr lang="en-US" dirty="0">
                <a:sym typeface="Symbol" pitchFamily="18" charset="2"/>
              </a:rPr>
              <a:t>(</a:t>
            </a:r>
            <a:r>
              <a:rPr lang="en-US" i="1" dirty="0">
                <a:sym typeface="Symbol" pitchFamily="18" charset="2"/>
              </a:rPr>
              <a:t>g</a:t>
            </a:r>
            <a:r>
              <a:rPr lang="en-US" dirty="0">
                <a:sym typeface="Symbol" pitchFamily="18" charset="2"/>
              </a:rPr>
              <a:t>)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1825" y="3636963"/>
            <a:ext cx="554355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Exponents in the Rate Law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600"/>
              <a:t>Generally speaking, the rate law for any reaction can be expressed as follows:</a:t>
            </a:r>
          </a:p>
          <a:p>
            <a:pPr algn="ctr">
              <a:buFont typeface="Wingdings" pitchFamily="2" charset="2"/>
              <a:buNone/>
            </a:pPr>
            <a:r>
              <a:rPr lang="en-US" sz="2600"/>
              <a:t>Rate = </a:t>
            </a:r>
            <a:r>
              <a:rPr lang="en-US" sz="2600" i="1"/>
              <a:t>k</a:t>
            </a:r>
            <a:r>
              <a:rPr lang="en-US" sz="2600"/>
              <a:t>[reactant 1]</a:t>
            </a:r>
            <a:r>
              <a:rPr lang="en-US" sz="2600" i="1" baseline="30000"/>
              <a:t>m</a:t>
            </a:r>
            <a:r>
              <a:rPr lang="en-US" sz="2600"/>
              <a:t>[reactant 2]</a:t>
            </a:r>
            <a:r>
              <a:rPr lang="en-US" sz="2600" i="1" baseline="30000"/>
              <a:t>n</a:t>
            </a:r>
            <a:r>
              <a:rPr lang="en-US" sz="2600"/>
              <a:t> …</a:t>
            </a:r>
          </a:p>
          <a:p>
            <a:pPr algn="ctr">
              <a:buFont typeface="Wingdings" pitchFamily="2" charset="2"/>
              <a:buNone/>
            </a:pPr>
            <a:endParaRPr lang="en-US" sz="2600"/>
          </a:p>
          <a:p>
            <a:r>
              <a:rPr lang="en-US" sz="2600"/>
              <a:t>The exponents in the equation above are referred to as reaction orders</a:t>
            </a:r>
          </a:p>
          <a:p>
            <a:pPr lvl="1"/>
            <a:r>
              <a:rPr lang="en-US" sz="2200"/>
              <a:t>What would be the reaction order for each reactant in the reactions below:</a:t>
            </a:r>
          </a:p>
          <a:p>
            <a:pPr algn="ctr">
              <a:buFont typeface="Wingdings" pitchFamily="2" charset="2"/>
              <a:buNone/>
            </a:pPr>
            <a:r>
              <a:rPr lang="en-US" sz="2600"/>
              <a:t>NH</a:t>
            </a:r>
            <a:r>
              <a:rPr lang="en-US" sz="2600" baseline="-25000"/>
              <a:t>4</a:t>
            </a:r>
            <a:r>
              <a:rPr lang="en-US" sz="2600" baseline="30000"/>
              <a:t>+</a:t>
            </a:r>
            <a:r>
              <a:rPr lang="en-US" sz="2600"/>
              <a:t>(</a:t>
            </a:r>
            <a:r>
              <a:rPr lang="en-US" sz="2600" i="1"/>
              <a:t>aq</a:t>
            </a:r>
            <a:r>
              <a:rPr lang="en-US" sz="2600"/>
              <a:t>)  +  NO</a:t>
            </a:r>
            <a:r>
              <a:rPr lang="en-US" sz="2600" baseline="-25000"/>
              <a:t>2</a:t>
            </a:r>
            <a:r>
              <a:rPr lang="en-US" sz="2600" baseline="30000"/>
              <a:t>-</a:t>
            </a:r>
            <a:r>
              <a:rPr lang="en-US" sz="2600"/>
              <a:t>(</a:t>
            </a:r>
            <a:r>
              <a:rPr lang="en-US" sz="2600" i="1"/>
              <a:t>aq</a:t>
            </a:r>
            <a:r>
              <a:rPr lang="en-US" sz="2600"/>
              <a:t>) </a:t>
            </a:r>
            <a:r>
              <a:rPr lang="en-US" sz="2600">
                <a:sym typeface="Symbol" pitchFamily="18" charset="2"/>
              </a:rPr>
              <a:t>  N</a:t>
            </a:r>
            <a:r>
              <a:rPr lang="en-US" sz="2600" baseline="-25000">
                <a:sym typeface="Symbol" pitchFamily="18" charset="2"/>
              </a:rPr>
              <a:t>2</a:t>
            </a:r>
            <a:r>
              <a:rPr lang="en-US" sz="2600">
                <a:sym typeface="Symbol" pitchFamily="18" charset="2"/>
              </a:rPr>
              <a:t>(</a:t>
            </a:r>
            <a:r>
              <a:rPr lang="en-US" sz="2600" i="1"/>
              <a:t>g</a:t>
            </a:r>
            <a:r>
              <a:rPr lang="en-US" sz="2600"/>
              <a:t>) +  2 H</a:t>
            </a:r>
            <a:r>
              <a:rPr lang="en-US" sz="2600" baseline="-25000"/>
              <a:t>2</a:t>
            </a:r>
            <a:r>
              <a:rPr lang="en-US" sz="2600"/>
              <a:t>O (</a:t>
            </a:r>
            <a:r>
              <a:rPr lang="en-US" sz="2600" i="1"/>
              <a:t>l</a:t>
            </a:r>
            <a:r>
              <a:rPr lang="en-US" sz="2600"/>
              <a:t>)</a:t>
            </a:r>
          </a:p>
          <a:p>
            <a:pPr algn="ctr">
              <a:buFont typeface="Wingdings" pitchFamily="2" charset="2"/>
              <a:buNone/>
            </a:pPr>
            <a:r>
              <a:rPr lang="en-US" sz="2600"/>
              <a:t>CH</a:t>
            </a:r>
            <a:r>
              <a:rPr lang="en-US" sz="2600" baseline="-25000"/>
              <a:t>3</a:t>
            </a:r>
            <a:r>
              <a:rPr lang="en-US" sz="2600"/>
              <a:t>Cl(</a:t>
            </a:r>
            <a:r>
              <a:rPr lang="en-US" sz="2600" i="1"/>
              <a:t>g</a:t>
            </a:r>
            <a:r>
              <a:rPr lang="en-US" sz="2600"/>
              <a:t>)  +  H</a:t>
            </a:r>
            <a:r>
              <a:rPr lang="en-US" sz="2600" baseline="-25000"/>
              <a:t>2</a:t>
            </a:r>
            <a:r>
              <a:rPr lang="en-US" sz="2600"/>
              <a:t>O(</a:t>
            </a:r>
            <a:r>
              <a:rPr lang="en-US" sz="2600" i="1"/>
              <a:t>g</a:t>
            </a:r>
            <a:r>
              <a:rPr lang="en-US" sz="2600"/>
              <a:t>)  </a:t>
            </a:r>
            <a:r>
              <a:rPr lang="en-US" sz="2600">
                <a:sym typeface="Symbol" pitchFamily="18" charset="2"/>
              </a:rPr>
              <a:t>  CH</a:t>
            </a:r>
            <a:r>
              <a:rPr lang="en-US" sz="2600" baseline="-25000">
                <a:sym typeface="Symbol" pitchFamily="18" charset="2"/>
              </a:rPr>
              <a:t>3</a:t>
            </a:r>
            <a:r>
              <a:rPr lang="en-US" sz="2600">
                <a:sym typeface="Symbol" pitchFamily="18" charset="2"/>
              </a:rPr>
              <a:t>OH(</a:t>
            </a:r>
            <a:r>
              <a:rPr lang="en-US" sz="2600" i="1">
                <a:sym typeface="Symbol" pitchFamily="18" charset="2"/>
              </a:rPr>
              <a:t>g</a:t>
            </a:r>
            <a:r>
              <a:rPr lang="en-US" sz="2600">
                <a:sym typeface="Symbol" pitchFamily="18" charset="2"/>
              </a:rPr>
              <a:t>)  +  HCl(</a:t>
            </a:r>
            <a:r>
              <a:rPr lang="en-US" sz="2600" i="1">
                <a:sym typeface="Symbol" pitchFamily="18" charset="2"/>
              </a:rPr>
              <a:t>g</a:t>
            </a:r>
            <a:r>
              <a:rPr lang="en-US" sz="2600">
                <a:sym typeface="Symbol" pitchFamily="18" charset="2"/>
              </a:rPr>
              <a:t>)</a:t>
            </a:r>
          </a:p>
          <a:p>
            <a:pPr algn="ctr">
              <a:buFont typeface="Wingdings" pitchFamily="2" charset="2"/>
              <a:buNone/>
            </a:pPr>
            <a:endParaRPr lang="en-US" sz="2600"/>
          </a:p>
          <a:p>
            <a:pPr algn="ctr">
              <a:buFont typeface="Wingdings" pitchFamily="2" charset="2"/>
              <a:buNone/>
            </a:pPr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Overall Reaction Order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2670" y="1600200"/>
            <a:ext cx="8229600" cy="4530725"/>
          </a:xfrm>
        </p:spPr>
        <p:txBody>
          <a:bodyPr/>
          <a:lstStyle/>
          <a:p>
            <a:r>
              <a:rPr lang="en-US" dirty="0"/>
              <a:t>The overall reaction order is reported as the sum of each individual reaction order:</a:t>
            </a:r>
          </a:p>
          <a:p>
            <a:endParaRPr lang="en-US" dirty="0"/>
          </a:p>
          <a:p>
            <a:pPr>
              <a:buFont typeface="Wingdings" pitchFamily="2" charset="2"/>
              <a:buNone/>
            </a:pPr>
            <a:r>
              <a:rPr lang="en-US" sz="2200" dirty="0"/>
              <a:t>2 N</a:t>
            </a:r>
            <a:r>
              <a:rPr lang="en-US" sz="2200" baseline="-25000" dirty="0"/>
              <a:t>2</a:t>
            </a:r>
            <a:r>
              <a:rPr lang="en-US" sz="2200" dirty="0"/>
              <a:t>O</a:t>
            </a:r>
            <a:r>
              <a:rPr lang="en-US" sz="2200" baseline="-25000" dirty="0"/>
              <a:t>5</a:t>
            </a:r>
            <a:r>
              <a:rPr lang="en-US" sz="2200" dirty="0"/>
              <a:t>(</a:t>
            </a:r>
            <a:r>
              <a:rPr lang="en-US" sz="2200" i="1" dirty="0"/>
              <a:t>g</a:t>
            </a:r>
            <a:r>
              <a:rPr lang="en-US" sz="2200" dirty="0"/>
              <a:t>)  </a:t>
            </a:r>
            <a:r>
              <a:rPr lang="en-US" sz="2200" dirty="0">
                <a:sym typeface="Symbol" pitchFamily="18" charset="2"/>
              </a:rPr>
              <a:t>  4 NO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+  O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	         Rate = </a:t>
            </a:r>
            <a:r>
              <a:rPr lang="en-US" sz="2200" i="1" dirty="0">
                <a:sym typeface="Symbol" pitchFamily="18" charset="2"/>
              </a:rPr>
              <a:t>k</a:t>
            </a:r>
            <a:r>
              <a:rPr lang="en-US" sz="2200" dirty="0">
                <a:sym typeface="Symbol" pitchFamily="18" charset="2"/>
              </a:rPr>
              <a:t>[N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O</a:t>
            </a:r>
            <a:r>
              <a:rPr lang="en-US" sz="2200" baseline="-25000" dirty="0">
                <a:sym typeface="Symbol" pitchFamily="18" charset="2"/>
              </a:rPr>
              <a:t>5</a:t>
            </a:r>
            <a:r>
              <a:rPr lang="en-US" sz="2200" dirty="0">
                <a:sym typeface="Symbol" pitchFamily="18" charset="2"/>
              </a:rPr>
              <a:t>]</a:t>
            </a:r>
          </a:p>
          <a:p>
            <a:pPr>
              <a:buFont typeface="Wingdings" pitchFamily="2" charset="2"/>
              <a:buNone/>
            </a:pPr>
            <a:endParaRPr lang="en-US" sz="22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200" dirty="0">
                <a:sym typeface="Symbol" pitchFamily="18" charset="2"/>
              </a:rPr>
              <a:t>CHCl</a:t>
            </a:r>
            <a:r>
              <a:rPr lang="en-US" sz="2200" baseline="-25000" dirty="0">
                <a:sym typeface="Symbol" pitchFamily="18" charset="2"/>
              </a:rPr>
              <a:t>3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+  Cl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  CCl</a:t>
            </a:r>
            <a:r>
              <a:rPr lang="en-US" sz="2200" baseline="-25000" dirty="0">
                <a:sym typeface="Symbol" pitchFamily="18" charset="2"/>
              </a:rPr>
              <a:t>4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+  </a:t>
            </a:r>
            <a:r>
              <a:rPr lang="en-US" sz="2200" dirty="0" err="1">
                <a:sym typeface="Symbol" pitchFamily="18" charset="2"/>
              </a:rPr>
              <a:t>HCl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Rate = </a:t>
            </a:r>
            <a:r>
              <a:rPr lang="en-US" sz="2200" i="1" dirty="0">
                <a:sym typeface="Symbol" pitchFamily="18" charset="2"/>
              </a:rPr>
              <a:t>k</a:t>
            </a:r>
            <a:r>
              <a:rPr lang="en-US" sz="2200" dirty="0">
                <a:sym typeface="Symbol" pitchFamily="18" charset="2"/>
              </a:rPr>
              <a:t>[CHCl</a:t>
            </a:r>
            <a:r>
              <a:rPr lang="en-US" sz="2200" baseline="-25000" dirty="0">
                <a:sym typeface="Symbol" pitchFamily="18" charset="2"/>
              </a:rPr>
              <a:t>3</a:t>
            </a:r>
            <a:r>
              <a:rPr lang="en-US" sz="2200" dirty="0">
                <a:sym typeface="Symbol" pitchFamily="18" charset="2"/>
              </a:rPr>
              <a:t>][Cl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]</a:t>
            </a:r>
            <a:r>
              <a:rPr lang="en-US" sz="2200" baseline="30000" dirty="0">
                <a:sym typeface="Symbol" pitchFamily="18" charset="2"/>
              </a:rPr>
              <a:t>1/2</a:t>
            </a:r>
            <a:endParaRPr lang="en-US" sz="22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endParaRPr lang="en-US" sz="2200" dirty="0">
              <a:sym typeface="Symbol" pitchFamily="18" charset="2"/>
            </a:endParaRPr>
          </a:p>
          <a:p>
            <a:pPr>
              <a:buFont typeface="Wingdings" pitchFamily="2" charset="2"/>
              <a:buNone/>
            </a:pPr>
            <a:r>
              <a:rPr lang="en-US" sz="2200" dirty="0">
                <a:sym typeface="Symbol" pitchFamily="18" charset="2"/>
              </a:rPr>
              <a:t>H</a:t>
            </a:r>
            <a:r>
              <a:rPr lang="en-US" sz="2200" baseline="-25000" dirty="0">
                <a:sym typeface="Symbol" pitchFamily="18" charset="2"/>
              </a:rPr>
              <a:t>2 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+  I</a:t>
            </a:r>
            <a:r>
              <a:rPr lang="en-US" sz="2200" baseline="-25000" dirty="0">
                <a:sym typeface="Symbol" pitchFamily="18" charset="2"/>
              </a:rPr>
              <a:t>2 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   2 HI 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		         Rate = </a:t>
            </a:r>
            <a:r>
              <a:rPr lang="en-US" sz="2200" i="1" dirty="0">
                <a:sym typeface="Symbol" pitchFamily="18" charset="2"/>
              </a:rPr>
              <a:t>k</a:t>
            </a:r>
            <a:r>
              <a:rPr lang="en-US" sz="2200" dirty="0">
                <a:sym typeface="Symbol" pitchFamily="18" charset="2"/>
              </a:rPr>
              <a:t>[H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][I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Units of Rate Constants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89712" y="1600200"/>
            <a:ext cx="8029575" cy="2022475"/>
          </a:xfrm>
        </p:spPr>
        <p:txBody>
          <a:bodyPr/>
          <a:lstStyle/>
          <a:p>
            <a:r>
              <a:rPr lang="en-US" sz="2200" dirty="0"/>
              <a:t>Because it is possible for different reactions to have different reaction orders, the actual units for the rate constant, </a:t>
            </a:r>
            <a:r>
              <a:rPr lang="en-US" sz="2200" i="1" dirty="0"/>
              <a:t>k</a:t>
            </a:r>
            <a:r>
              <a:rPr lang="en-US" sz="2200" dirty="0"/>
              <a:t>, may be different as well</a:t>
            </a:r>
          </a:p>
          <a:p>
            <a:r>
              <a:rPr lang="en-US" sz="2200" dirty="0"/>
              <a:t>For a first order reaction:</a:t>
            </a:r>
          </a:p>
          <a:p>
            <a:pPr>
              <a:buFont typeface="Wingdings" pitchFamily="2" charset="2"/>
              <a:buNone/>
            </a:pPr>
            <a:r>
              <a:rPr lang="en-US" sz="2200" dirty="0"/>
              <a:t>		Rate = </a:t>
            </a:r>
            <a:r>
              <a:rPr lang="en-US" sz="2200" i="1" dirty="0"/>
              <a:t>k</a:t>
            </a:r>
            <a:r>
              <a:rPr lang="en-US" sz="2200" dirty="0"/>
              <a:t>[A]</a:t>
            </a:r>
          </a:p>
        </p:txBody>
      </p:sp>
      <p:graphicFrame>
        <p:nvGraphicFramePr>
          <p:cNvPr id="16388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417638" y="3644900"/>
          <a:ext cx="1460500" cy="203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9" name="Equation" r:id="rId3" imgW="1231560" imgH="1714320" progId="Equation.3">
                  <p:embed/>
                </p:oleObj>
              </mc:Choice>
              <mc:Fallback>
                <p:oleObj name="Equation" r:id="rId3" imgW="1231560" imgH="171432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638" y="3644900"/>
                        <a:ext cx="1460500" cy="2033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481263" y="5040313"/>
            <a:ext cx="469900" cy="4810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3452813" y="3938588"/>
            <a:ext cx="51593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sz="2200"/>
              <a:t>What would the rate constants for second and third order reactions be?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Chemical Kinetics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3230563"/>
          </a:xfrm>
        </p:spPr>
        <p:txBody>
          <a:bodyPr/>
          <a:lstStyle/>
          <a:p>
            <a:pPr eaLnBrk="1" hangingPunct="1"/>
            <a:r>
              <a:rPr lang="en-US" smtClean="0"/>
              <a:t>Kinetics essentially is the study of how fast a chemical process will occur</a:t>
            </a:r>
          </a:p>
          <a:p>
            <a:pPr lvl="1" eaLnBrk="1" hangingPunct="1"/>
            <a:r>
              <a:rPr lang="en-US" smtClean="0"/>
              <a:t>i.e. time it takes for a reaction to go to completion</a:t>
            </a:r>
          </a:p>
          <a:p>
            <a:pPr eaLnBrk="1" hangingPunct="1"/>
            <a:r>
              <a:rPr lang="en-US" smtClean="0"/>
              <a:t>Very useful in terms of industrial processes</a:t>
            </a:r>
          </a:p>
          <a:p>
            <a:pPr lvl="1" eaLnBrk="1" hangingPunct="1"/>
            <a:r>
              <a:rPr lang="en-US" smtClean="0"/>
              <a:t>Need to know how fast it takes a reaction to occur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Method of Initial Rates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56489" y="1558637"/>
            <a:ext cx="4046684" cy="452509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/>
              <a:t>When methyl bromide reacts with hydroxide ions in solution, methyl alcohol and bromide ion form: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300" dirty="0"/>
              <a:t>CH</a:t>
            </a:r>
            <a:r>
              <a:rPr lang="en-US" sz="2300" baseline="-25000" dirty="0"/>
              <a:t>3</a:t>
            </a:r>
            <a:r>
              <a:rPr lang="en-US" sz="2300" dirty="0"/>
              <a:t>Br + OH</a:t>
            </a:r>
            <a:r>
              <a:rPr lang="en-US" sz="2300" baseline="30000" dirty="0"/>
              <a:t>-</a:t>
            </a:r>
            <a:r>
              <a:rPr lang="en-US" sz="2300" dirty="0"/>
              <a:t> </a:t>
            </a:r>
            <a:r>
              <a:rPr lang="en-US" sz="2300" dirty="0">
                <a:sym typeface="Symbol" pitchFamily="18" charset="2"/>
              </a:rPr>
              <a:t> CH</a:t>
            </a:r>
            <a:r>
              <a:rPr lang="en-US" sz="2300" baseline="-25000" dirty="0">
                <a:sym typeface="Symbol" pitchFamily="18" charset="2"/>
              </a:rPr>
              <a:t>3</a:t>
            </a:r>
            <a:r>
              <a:rPr lang="en-US" sz="2300" dirty="0">
                <a:sym typeface="Symbol" pitchFamily="18" charset="2"/>
              </a:rPr>
              <a:t>OH + Br</a:t>
            </a:r>
            <a:r>
              <a:rPr lang="en-US" sz="2300" baseline="30000" dirty="0">
                <a:sym typeface="Symbol" pitchFamily="18" charset="2"/>
              </a:rPr>
              <a:t>-</a:t>
            </a:r>
            <a:endParaRPr lang="en-US" sz="2300" dirty="0">
              <a:sym typeface="Symbol" pitchFamily="18" charset="2"/>
            </a:endParaRP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3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300" dirty="0">
                <a:sym typeface="Symbol" pitchFamily="18" charset="2"/>
              </a:rPr>
              <a:t>Determine (a) the rate law for the reaction, (b) the rate constant, and (c) the rate of the reaction when [CH</a:t>
            </a:r>
            <a:r>
              <a:rPr lang="en-US" sz="2300" baseline="-25000" dirty="0">
                <a:sym typeface="Symbol" pitchFamily="18" charset="2"/>
              </a:rPr>
              <a:t>3</a:t>
            </a:r>
            <a:r>
              <a:rPr lang="en-US" sz="2300" dirty="0">
                <a:sym typeface="Symbol" pitchFamily="18" charset="2"/>
              </a:rPr>
              <a:t>Br] = 0.025 M and [OH</a:t>
            </a:r>
            <a:r>
              <a:rPr lang="en-US" sz="2300" baseline="30000" dirty="0">
                <a:sym typeface="Symbol" pitchFamily="18" charset="2"/>
              </a:rPr>
              <a:t>-</a:t>
            </a:r>
            <a:r>
              <a:rPr lang="en-US" sz="2300" dirty="0">
                <a:sym typeface="Symbol" pitchFamily="18" charset="2"/>
              </a:rPr>
              <a:t>] = 0.005 M using the information at the right.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5307013"/>
            <a:ext cx="4038600" cy="82391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/>
              <a:t>See Sample Exercise </a:t>
            </a:r>
            <a:r>
              <a:rPr lang="en-US" sz="2600" dirty="0" smtClean="0"/>
              <a:t>13.4 </a:t>
            </a:r>
            <a:r>
              <a:rPr lang="en-US" sz="2600" dirty="0"/>
              <a:t>(Pg. </a:t>
            </a:r>
            <a:r>
              <a:rPr lang="en-US" sz="2600" dirty="0" smtClean="0"/>
              <a:t>519)</a:t>
            </a:r>
            <a:endParaRPr lang="en-US" sz="2600" dirty="0"/>
          </a:p>
        </p:txBody>
      </p:sp>
      <p:pic>
        <p:nvPicPr>
          <p:cNvPr id="1843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4193" y="2737576"/>
            <a:ext cx="4489807" cy="139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Using the Method of Initial Rates</a:t>
            </a: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883231" y="1600200"/>
            <a:ext cx="8201025" cy="2713038"/>
          </a:xfrm>
        </p:spPr>
        <p:txBody>
          <a:bodyPr/>
          <a:lstStyle/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600" dirty="0"/>
              <a:t>Use the following experimental initial rate data to determine the rate law and rate constant for the reaction of hydrogen iodide with ethyl iodide.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/>
              <a:t>HI(</a:t>
            </a:r>
            <a:r>
              <a:rPr lang="en-US" sz="2200" i="1" dirty="0"/>
              <a:t>g</a:t>
            </a:r>
            <a:r>
              <a:rPr lang="en-US" sz="2200" dirty="0"/>
              <a:t>) + C</a:t>
            </a:r>
            <a:r>
              <a:rPr lang="en-US" sz="2200" baseline="-25000" dirty="0"/>
              <a:t>2</a:t>
            </a:r>
            <a:r>
              <a:rPr lang="en-US" sz="2200" dirty="0"/>
              <a:t>H</a:t>
            </a:r>
            <a:r>
              <a:rPr lang="en-US" sz="2200" baseline="-25000" dirty="0"/>
              <a:t>5</a:t>
            </a:r>
            <a:r>
              <a:rPr lang="en-US" sz="2200" dirty="0"/>
              <a:t>I(</a:t>
            </a:r>
            <a:r>
              <a:rPr lang="en-US" sz="2200" i="1" dirty="0"/>
              <a:t>g</a:t>
            </a:r>
            <a:r>
              <a:rPr lang="en-US" sz="2200" dirty="0"/>
              <a:t>) </a:t>
            </a:r>
            <a:r>
              <a:rPr lang="en-US" sz="2200" dirty="0">
                <a:sym typeface="Symbol" pitchFamily="18" charset="2"/>
              </a:rPr>
              <a:t> C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H</a:t>
            </a:r>
            <a:r>
              <a:rPr lang="en-US" sz="2200" baseline="-25000" dirty="0">
                <a:sym typeface="Symbol" pitchFamily="18" charset="2"/>
              </a:rPr>
              <a:t>6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 + I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(</a:t>
            </a:r>
            <a:r>
              <a:rPr lang="en-US" sz="2200" i="1" dirty="0">
                <a:sym typeface="Symbol" pitchFamily="18" charset="2"/>
              </a:rPr>
              <a:t>g</a:t>
            </a:r>
            <a:r>
              <a:rPr lang="en-US" sz="2200" dirty="0">
                <a:sym typeface="Symbol" pitchFamily="18" charset="2"/>
              </a:rPr>
              <a:t>)</a:t>
            </a:r>
          </a:p>
          <a:p>
            <a:pPr marL="0" indent="0" algn="ctr">
              <a:lnSpc>
                <a:spcPct val="90000"/>
              </a:lnSpc>
              <a:buFont typeface="Wingdings" pitchFamily="2" charset="2"/>
              <a:buNone/>
            </a:pPr>
            <a:endParaRPr lang="en-US" sz="22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>
                <a:sym typeface="Symbol" pitchFamily="18" charset="2"/>
              </a:rPr>
              <a:t>What is the rate of the reaction when [HI] = 0.075 M and 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200" dirty="0">
                <a:sym typeface="Symbol" pitchFamily="18" charset="2"/>
              </a:rPr>
              <a:t>[C</a:t>
            </a:r>
            <a:r>
              <a:rPr lang="en-US" sz="2200" baseline="-25000" dirty="0">
                <a:sym typeface="Symbol" pitchFamily="18" charset="2"/>
              </a:rPr>
              <a:t>2</a:t>
            </a:r>
            <a:r>
              <a:rPr lang="en-US" sz="2200" dirty="0">
                <a:sym typeface="Symbol" pitchFamily="18" charset="2"/>
              </a:rPr>
              <a:t>H</a:t>
            </a:r>
            <a:r>
              <a:rPr lang="en-US" sz="2200" baseline="-25000" dirty="0">
                <a:sym typeface="Symbol" pitchFamily="18" charset="2"/>
              </a:rPr>
              <a:t>6</a:t>
            </a:r>
            <a:r>
              <a:rPr lang="en-US" sz="2200" dirty="0">
                <a:sym typeface="Symbol" pitchFamily="18" charset="2"/>
              </a:rPr>
              <a:t>] = 0.33 M?</a:t>
            </a:r>
            <a:endParaRPr lang="en-US" sz="2200" baseline="-25000" dirty="0">
              <a:sym typeface="Symbol" pitchFamily="18" charset="2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82775" y="4489450"/>
            <a:ext cx="546735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First Order Reactions and the Integrated Rate Law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6946900" cy="117951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rate law for a first order reaction can be expressed as follows: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054350" y="3303588"/>
          <a:ext cx="2894013" cy="833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0" name="Equation" r:id="rId3" imgW="2336760" imgH="672840" progId="Equation.3">
                  <p:embed/>
                </p:oleObj>
              </mc:Choice>
              <mc:Fallback>
                <p:oleObj name="Equation" r:id="rId3" imgW="2336760" imgH="672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4350" y="3303588"/>
                        <a:ext cx="2894013" cy="833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915988" y="4381500"/>
            <a:ext cx="67738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/>
              <a:t>By integrating the equation above, we obtain the </a:t>
            </a:r>
            <a:r>
              <a:rPr lang="en-US" sz="2400">
                <a:solidFill>
                  <a:srgbClr val="FF3300"/>
                </a:solidFill>
              </a:rPr>
              <a:t>integrated rate law:</a:t>
            </a:r>
          </a:p>
        </p:txBody>
      </p:sp>
      <p:graphicFrame>
        <p:nvGraphicFramePr>
          <p:cNvPr id="1027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117850" y="5541963"/>
          <a:ext cx="267811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61" name="Equation" r:id="rId5" imgW="2222280" imgH="342720" progId="Equation.3">
                  <p:embed/>
                </p:oleObj>
              </mc:Choice>
              <mc:Fallback>
                <p:oleObj name="Equation" r:id="rId5" imgW="2222280" imgH="34272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7850" y="5541963"/>
                        <a:ext cx="2678113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Using the First Order Integrated Rate Law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759527"/>
            <a:ext cx="5764213" cy="37242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The pesticide </a:t>
            </a:r>
            <a:r>
              <a:rPr lang="en-US" sz="2400" dirty="0" err="1" smtClean="0"/>
              <a:t>fenvalerate</a:t>
            </a:r>
            <a:r>
              <a:rPr lang="en-US" sz="2400" dirty="0" smtClean="0"/>
              <a:t>, C</a:t>
            </a:r>
            <a:r>
              <a:rPr lang="en-US" sz="2400" baseline="-25000" dirty="0" smtClean="0"/>
              <a:t>25</a:t>
            </a:r>
            <a:r>
              <a:rPr lang="en-US" sz="2400" dirty="0" smtClean="0"/>
              <a:t>H</a:t>
            </a:r>
            <a:r>
              <a:rPr lang="en-US" sz="2400" baseline="-25000" dirty="0" smtClean="0"/>
              <a:t>22</a:t>
            </a:r>
            <a:r>
              <a:rPr lang="en-US" sz="2400" dirty="0" smtClean="0"/>
              <a:t>ClO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N, is one of four compounds approved by New York City to combat the mosquitoes that spread West Nile virus.  It degrades in the environment with first-order kinetics and a rate constant of 3.9 x 10</a:t>
            </a:r>
            <a:r>
              <a:rPr lang="en-US" sz="2400" baseline="30000" dirty="0" smtClean="0"/>
              <a:t>-7</a:t>
            </a:r>
            <a:r>
              <a:rPr lang="en-US" sz="2400" dirty="0" smtClean="0"/>
              <a:t> s</a:t>
            </a:r>
            <a:r>
              <a:rPr lang="en-US" sz="2400" baseline="30000" dirty="0" smtClean="0"/>
              <a:t>-1</a:t>
            </a:r>
            <a:r>
              <a:rPr lang="en-US" sz="2400" dirty="0" smtClean="0"/>
              <a:t>.  An accidental discharge of 100 kg </a:t>
            </a:r>
            <a:r>
              <a:rPr lang="en-US" sz="2400" dirty="0" err="1" smtClean="0"/>
              <a:t>fenvalerate</a:t>
            </a:r>
            <a:r>
              <a:rPr lang="en-US" sz="2400" dirty="0" smtClean="0"/>
              <a:t> into a holding pond results in a </a:t>
            </a:r>
            <a:r>
              <a:rPr lang="en-US" sz="2400" dirty="0" err="1" smtClean="0"/>
              <a:t>fenvalerate</a:t>
            </a:r>
            <a:r>
              <a:rPr lang="en-US" sz="2400" dirty="0" smtClean="0"/>
              <a:t> concentration of 1.3 x 10</a:t>
            </a:r>
            <a:r>
              <a:rPr lang="en-US" sz="2400" baseline="30000" dirty="0" smtClean="0"/>
              <a:t>-5</a:t>
            </a:r>
            <a:r>
              <a:rPr lang="en-US" sz="2400" dirty="0" smtClean="0"/>
              <a:t> M.  Calculate the concentration 1 month (2.6 x 10</a:t>
            </a:r>
            <a:r>
              <a:rPr lang="en-US" sz="2400" baseline="30000" dirty="0" smtClean="0"/>
              <a:t>6</a:t>
            </a:r>
            <a:r>
              <a:rPr lang="en-US" sz="2400" dirty="0" smtClean="0"/>
              <a:t> s) after the spill.</a:t>
            </a:r>
          </a:p>
        </p:txBody>
      </p:sp>
      <p:sp>
        <p:nvSpPr>
          <p:cNvPr id="922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475413" y="2362200"/>
            <a:ext cx="2055812" cy="37242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See Sample Exercise 13.6 (Pg. 525)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Verifying Order of Reaction Using Integrated Rate Law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3582" y="1840634"/>
            <a:ext cx="4602162" cy="3381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/>
              <a:t>CH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NC  </a:t>
            </a:r>
            <a:r>
              <a:rPr lang="en-US" sz="2000" dirty="0" smtClean="0">
                <a:sym typeface="Symbol" pitchFamily="18" charset="2"/>
              </a:rPr>
              <a:t>  CH</a:t>
            </a:r>
            <a:r>
              <a:rPr lang="en-US" sz="2000" baseline="-25000" dirty="0" smtClean="0">
                <a:sym typeface="Symbol" pitchFamily="18" charset="2"/>
              </a:rPr>
              <a:t>3</a:t>
            </a:r>
            <a:r>
              <a:rPr lang="en-US" sz="2000" dirty="0" smtClean="0">
                <a:sym typeface="Symbol" pitchFamily="18" charset="2"/>
              </a:rPr>
              <a:t>CN  (</a:t>
            </a:r>
            <a:r>
              <a:rPr lang="en-US" sz="2000" dirty="0" err="1" smtClean="0">
                <a:sym typeface="Symbol" pitchFamily="18" charset="2"/>
              </a:rPr>
              <a:t>isomerization</a:t>
            </a:r>
            <a:r>
              <a:rPr lang="en-US" sz="2000" dirty="0" smtClean="0">
                <a:sym typeface="Symbol" pitchFamily="18" charset="2"/>
              </a:rPr>
              <a:t>)</a:t>
            </a:r>
          </a:p>
        </p:txBody>
      </p:sp>
      <p:pic>
        <p:nvPicPr>
          <p:cNvPr id="10244" name="Picture 4" descr="14_05-02U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41349" y="2643188"/>
            <a:ext cx="2135187" cy="111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 descr="14_07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8966" y="3947247"/>
            <a:ext cx="5326063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14_0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60020" y="2182813"/>
            <a:ext cx="1676400" cy="351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Second Order Reactions and the Integrated Rate Law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6754813" cy="1247775"/>
          </a:xfrm>
        </p:spPr>
        <p:txBody>
          <a:bodyPr/>
          <a:lstStyle/>
          <a:p>
            <a:pPr eaLnBrk="1" hangingPunct="1"/>
            <a:r>
              <a:rPr lang="en-US" sz="2400" smtClean="0"/>
              <a:t>The rate law for a second order reaction can be expressed as follows: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911475" y="3298825"/>
          <a:ext cx="2913063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4" name="Equation" r:id="rId3" imgW="2412720" imgH="672840" progId="Equation.3">
                  <p:embed/>
                </p:oleObj>
              </mc:Choice>
              <mc:Fallback>
                <p:oleObj name="Equation" r:id="rId3" imgW="2412720" imgH="6728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475" y="3298825"/>
                        <a:ext cx="2913063" cy="812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915988" y="4381500"/>
            <a:ext cx="6773862" cy="126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</a:pPr>
            <a:r>
              <a:rPr lang="en-US" sz="2400"/>
              <a:t>By integrating the equation above, we obtain the integrated rate law:</a:t>
            </a:r>
          </a:p>
        </p:txBody>
      </p:sp>
      <p:graphicFrame>
        <p:nvGraphicFramePr>
          <p:cNvPr id="2051" name="Object 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228975" y="5402263"/>
          <a:ext cx="22637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85" name="Equation" r:id="rId5" imgW="1726920" imgH="736560" progId="Equation.3">
                  <p:embed/>
                </p:oleObj>
              </mc:Choice>
              <mc:Fallback>
                <p:oleObj name="Equation" r:id="rId5" imgW="1726920" imgH="736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8975" y="5402263"/>
                        <a:ext cx="22637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smtClean="0"/>
              <a:t>Determining Reaction Order from the Integrated Rate Law</a:t>
            </a:r>
          </a:p>
        </p:txBody>
      </p:sp>
      <p:sp>
        <p:nvSpPr>
          <p:cNvPr id="1126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75854" y="1676400"/>
            <a:ext cx="4367213" cy="21367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000" dirty="0" err="1" smtClean="0"/>
              <a:t>Nitrosyl</a:t>
            </a:r>
            <a:r>
              <a:rPr lang="en-US" sz="2000" dirty="0" smtClean="0"/>
              <a:t> chloride decomposes to nitrogen monoxide and chlorine at increased temperatures.  Determine the rate constant and order from the concentration-time dependence.</a:t>
            </a:r>
          </a:p>
          <a:p>
            <a:pPr marL="0" indent="0" algn="ctr" eaLnBrk="1" hangingPunct="1">
              <a:buFont typeface="Wingdings" pitchFamily="2" charset="2"/>
              <a:buNone/>
            </a:pPr>
            <a:r>
              <a:rPr lang="en-US" sz="2000" dirty="0" err="1" smtClean="0"/>
              <a:t>NOCl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itchFamily="18" charset="2"/>
              </a:rPr>
              <a:t> NO(</a:t>
            </a:r>
            <a:r>
              <a:rPr lang="en-US" sz="2000" i="1" dirty="0" smtClean="0">
                <a:sym typeface="Symbol" pitchFamily="18" charset="2"/>
              </a:rPr>
              <a:t>g</a:t>
            </a:r>
            <a:r>
              <a:rPr lang="en-US" sz="2000" dirty="0" smtClean="0">
                <a:sym typeface="Symbol" pitchFamily="18" charset="2"/>
              </a:rPr>
              <a:t>) + </a:t>
            </a:r>
            <a:r>
              <a:rPr lang="en-US" sz="2000" dirty="0" smtClean="0">
                <a:cs typeface="Arial" charset="0"/>
                <a:sym typeface="Symbol" pitchFamily="18" charset="2"/>
              </a:rPr>
              <a:t>½Cl</a:t>
            </a:r>
            <a:r>
              <a:rPr lang="en-US" sz="2000" baseline="-25000" dirty="0" smtClean="0">
                <a:cs typeface="Arial" charset="0"/>
                <a:sym typeface="Symbol" pitchFamily="18" charset="2"/>
              </a:rPr>
              <a:t>2</a:t>
            </a:r>
            <a:r>
              <a:rPr lang="en-US" sz="2000" dirty="0" smtClean="0">
                <a:cs typeface="Arial" charset="0"/>
                <a:sym typeface="Symbol" pitchFamily="18" charset="2"/>
              </a:rPr>
              <a:t>(</a:t>
            </a:r>
            <a:r>
              <a:rPr lang="en-US" sz="2000" i="1" dirty="0" smtClean="0">
                <a:cs typeface="Arial" charset="0"/>
                <a:sym typeface="Symbol" pitchFamily="18" charset="2"/>
              </a:rPr>
              <a:t>g</a:t>
            </a:r>
            <a:r>
              <a:rPr lang="en-US" sz="2000" dirty="0" smtClean="0">
                <a:cs typeface="Arial" charset="0"/>
                <a:sym typeface="Symbol" pitchFamily="18" charset="2"/>
              </a:rPr>
              <a:t>)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6077" y="4166465"/>
            <a:ext cx="2160587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2"/>
          <p:cNvSpPr>
            <a:spLocks noGrp="1" noChangeArrowheads="1"/>
          </p:cNvSpPr>
          <p:nvPr>
            <p:ph type="title"/>
          </p:nvPr>
        </p:nvSpPr>
        <p:spPr>
          <a:xfrm>
            <a:off x="772391" y="211282"/>
            <a:ext cx="7924800" cy="11430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Determining Reaction Order from the Integrated Rate Law</a:t>
            </a:r>
          </a:p>
        </p:txBody>
      </p:sp>
      <p:graphicFrame>
        <p:nvGraphicFramePr>
          <p:cNvPr id="32845" name="Group 77"/>
          <p:cNvGraphicFramePr>
            <a:graphicFrameLocks noGrp="1"/>
          </p:cNvGraphicFramePr>
          <p:nvPr>
            <p:ph sz="half" idx="1"/>
          </p:nvPr>
        </p:nvGraphicFramePr>
        <p:xfrm>
          <a:off x="671946" y="1953491"/>
          <a:ext cx="3770313" cy="3724278"/>
        </p:xfrm>
        <a:graphic>
          <a:graphicData uri="http://schemas.openxmlformats.org/drawingml/2006/table">
            <a:tbl>
              <a:tblPr/>
              <a:tblGrid>
                <a:gridCol w="825500"/>
                <a:gridCol w="1041400"/>
                <a:gridCol w="965200"/>
                <a:gridCol w="938213"/>
              </a:tblGrid>
              <a:tr h="7381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[NOCl]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ln[NOCl]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1/[NOCl]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-2.75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15.6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-3.06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21.3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-3.35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28.6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-3.86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47.6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54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66.7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0.012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-4.42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83.3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074" name="Object 6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5579" y="1762991"/>
          <a:ext cx="4244975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8" name="Chart" r:id="rId4" imgW="4914900" imgH="2876702" progId="Excel.Chart.8">
                  <p:embed/>
                </p:oleObj>
              </mc:Choice>
              <mc:Fallback>
                <p:oleObj name="Chart" r:id="rId4" imgW="4914900" imgH="2876702" progId="Excel.Chart.8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5579" y="1762991"/>
                        <a:ext cx="4244975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83125" y="4525963"/>
          <a:ext cx="4276725" cy="217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9" name="Chart" r:id="rId7" imgW="4914900" imgH="2876702" progId="Excel.Chart.8">
                  <p:embed/>
                </p:oleObj>
              </mc:Choice>
              <mc:Fallback>
                <p:oleObj name="Chart" r:id="rId7" imgW="4914900" imgH="2876702" progId="Excel.Chart.8">
                  <p:embed/>
                  <p:pic>
                    <p:nvPicPr>
                      <p:cNvPr id="0" name="Object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25" y="4525963"/>
                        <a:ext cx="4276725" cy="217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24" name="Text Box 78"/>
          <p:cNvSpPr txBox="1">
            <a:spLocks noChangeArrowheads="1"/>
          </p:cNvSpPr>
          <p:nvPr/>
        </p:nvSpPr>
        <p:spPr bwMode="auto">
          <a:xfrm>
            <a:off x="6802438" y="5735638"/>
            <a:ext cx="18923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y = 0.185x + 10.21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Reaction Half-Life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96636" y="1634837"/>
            <a:ext cx="3990975" cy="4100513"/>
          </a:xfrm>
        </p:spPr>
        <p:txBody>
          <a:bodyPr/>
          <a:lstStyle/>
          <a:p>
            <a:pPr eaLnBrk="1" hangingPunct="1"/>
            <a:r>
              <a:rPr lang="en-US" dirty="0" smtClean="0"/>
              <a:t>The </a:t>
            </a:r>
            <a:r>
              <a:rPr lang="en-US" dirty="0" smtClean="0">
                <a:solidFill>
                  <a:srgbClr val="FF3300"/>
                </a:solidFill>
              </a:rPr>
              <a:t>half-life</a:t>
            </a:r>
            <a:r>
              <a:rPr lang="en-US" dirty="0" smtClean="0"/>
              <a:t> for a chemical reaction is fundamentally the same as radioactive half-life</a:t>
            </a:r>
          </a:p>
          <a:p>
            <a:pPr lvl="1" eaLnBrk="1" hangingPunct="1"/>
            <a:r>
              <a:rPr lang="en-US" dirty="0" smtClean="0"/>
              <a:t>Time required for the concentration of a reactant to decrease by half</a:t>
            </a:r>
          </a:p>
        </p:txBody>
      </p:sp>
      <p:pic>
        <p:nvPicPr>
          <p:cNvPr id="12292" name="Picture 4" descr="14_0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5644" y="2166650"/>
            <a:ext cx="4352925" cy="399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Half-Life Expressions</a:t>
            </a:r>
          </a:p>
        </p:txBody>
      </p:sp>
      <p:sp>
        <p:nvSpPr>
          <p:cNvPr id="41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79764" y="1749137"/>
            <a:ext cx="7910513" cy="1938338"/>
          </a:xfrm>
        </p:spPr>
        <p:txBody>
          <a:bodyPr/>
          <a:lstStyle/>
          <a:p>
            <a:pPr eaLnBrk="1" hangingPunct="1"/>
            <a:r>
              <a:rPr lang="en-US" dirty="0" smtClean="0"/>
              <a:t>Depending on the order of the reaction the expression for half life will be different:</a:t>
            </a:r>
          </a:p>
          <a:p>
            <a:pPr lvl="1" eaLnBrk="1" hangingPunct="1"/>
            <a:r>
              <a:rPr lang="en-US" dirty="0" smtClean="0"/>
              <a:t>Notice that the half-life for a first order reaction is independent of reactant concentration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281257" y="4265757"/>
          <a:ext cx="2925763" cy="130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2" name="Equation" r:id="rId3" imgW="2158920" imgH="965160" progId="Equation.3">
                  <p:embed/>
                </p:oleObj>
              </mc:Choice>
              <mc:Fallback>
                <p:oleObj name="Equation" r:id="rId3" imgW="2158920" imgH="9651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1257" y="4265757"/>
                        <a:ext cx="2925763" cy="130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61809" y="4663934"/>
          <a:ext cx="1684338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33" name="Equation" r:id="rId5" imgW="1206360" imgH="736560" progId="Equation.3">
                  <p:embed/>
                </p:oleObj>
              </mc:Choice>
              <mc:Fallback>
                <p:oleObj name="Equation" r:id="rId5" imgW="1206360" imgH="7365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1809" y="4663934"/>
                        <a:ext cx="1684338" cy="1027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976871" y="5798560"/>
            <a:ext cx="1885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First Order</a:t>
            </a:r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5857298" y="5767390"/>
            <a:ext cx="24018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3300"/>
                </a:solidFill>
              </a:rPr>
              <a:t>Second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Factors that Affect Reaction Rates</a:t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4765675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Physical state of reactants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mtClean="0"/>
              <a:t>Higher surface area translates into a faster reaction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Concentration of reactants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Temperature at which reaction occurs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mtClean="0"/>
              <a:t>Higher temperature translates into more kinetic energy (faster moving particles)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en-US" smtClean="0"/>
              <a:t>Presence of a catalyst</a:t>
            </a:r>
          </a:p>
          <a:p>
            <a:pPr marL="952500" lvl="1" indent="-495300" eaLnBrk="1" hangingPunct="1">
              <a:lnSpc>
                <a:spcPct val="90000"/>
              </a:lnSpc>
            </a:pPr>
            <a:r>
              <a:rPr lang="en-US" smtClean="0"/>
              <a:t>Lowers the activation energy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mtClean="0">
                <a:solidFill>
                  <a:schemeClr val="accent2"/>
                </a:solidFill>
              </a:rPr>
              <a:t>** In cases 1-3 above, it is the # of collisions that is affected**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Calculating Half-Life</a:t>
            </a:r>
          </a:p>
        </p:txBody>
      </p:sp>
      <p:sp>
        <p:nvSpPr>
          <p:cNvPr id="13315" name="Rectangle 6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Consider the reaction </a:t>
            </a:r>
          </a:p>
          <a:p>
            <a:pPr marL="0" indent="0" eaLnBrk="1" hangingPunct="1">
              <a:buFont typeface="Wingdings" pitchFamily="2" charset="2"/>
              <a:buNone/>
            </a:pPr>
            <a:r>
              <a:rPr lang="en-US" sz="2400" smtClean="0"/>
              <a:t>A  </a:t>
            </a:r>
            <a:r>
              <a:rPr lang="en-US" sz="2400" smtClean="0">
                <a:sym typeface="Symbol" pitchFamily="18" charset="2"/>
              </a:rPr>
              <a:t>  B with the data shown below.  Determine whether the reaction is first order or second order.  What is the value of the rate constant for the reaction?  What is the half-life for the reaction?</a:t>
            </a:r>
          </a:p>
        </p:txBody>
      </p:sp>
      <p:graphicFrame>
        <p:nvGraphicFramePr>
          <p:cNvPr id="41000" name="Group 40"/>
          <p:cNvGraphicFramePr>
            <a:graphicFrameLocks noGrp="1"/>
          </p:cNvGraphicFramePr>
          <p:nvPr>
            <p:ph sz="half" idx="2"/>
          </p:nvPr>
        </p:nvGraphicFramePr>
        <p:xfrm>
          <a:off x="4760913" y="2362200"/>
          <a:ext cx="3770312" cy="4011615"/>
        </p:xfrm>
        <a:graphic>
          <a:graphicData uri="http://schemas.openxmlformats.org/drawingml/2006/table">
            <a:tbl>
              <a:tblPr/>
              <a:tblGrid>
                <a:gridCol w="1885950"/>
                <a:gridCol w="1884362"/>
              </a:tblGrid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9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8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AutoShape 52"/>
          <p:cNvSpPr>
            <a:spLocks noGrp="1" noChangeArrowheads="1"/>
          </p:cNvSpPr>
          <p:nvPr>
            <p:ph type="title"/>
          </p:nvPr>
        </p:nvSpPr>
        <p:spPr>
          <a:xfrm>
            <a:off x="762000" y="325582"/>
            <a:ext cx="79248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Calculating Half-Life (cont.)</a:t>
            </a:r>
          </a:p>
        </p:txBody>
      </p:sp>
      <p:graphicFrame>
        <p:nvGraphicFramePr>
          <p:cNvPr id="45110" name="Group 54"/>
          <p:cNvGraphicFramePr>
            <a:graphicFrameLocks noGrp="1"/>
          </p:cNvGraphicFramePr>
          <p:nvPr>
            <p:ph sz="half" idx="1"/>
          </p:nvPr>
        </p:nvGraphicFramePr>
        <p:xfrm>
          <a:off x="838200" y="2362200"/>
          <a:ext cx="3770313" cy="3724278"/>
        </p:xfrm>
        <a:graphic>
          <a:graphicData uri="http://schemas.openxmlformats.org/drawingml/2006/table">
            <a:tbl>
              <a:tblPr/>
              <a:tblGrid>
                <a:gridCol w="825500"/>
                <a:gridCol w="1041400"/>
                <a:gridCol w="965200"/>
                <a:gridCol w="938213"/>
              </a:tblGrid>
              <a:tr h="957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Time (s)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[A] (M)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ln[A]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1/[A]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0.100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08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0.067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0.045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0.030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0.020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5113" name="Object 57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53841" y="1853046"/>
          <a:ext cx="4186238" cy="221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6" name="Chart" r:id="rId4" imgW="4676851" imgH="2476500" progId="Excel.Chart.8">
                  <p:embed/>
                </p:oleObj>
              </mc:Choice>
              <mc:Fallback>
                <p:oleObj name="Chart" r:id="rId4" imgW="4676851" imgH="2476500" progId="Excel.Chart.8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841" y="1853046"/>
                        <a:ext cx="4186238" cy="221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11" name="Text Box 55"/>
          <p:cNvSpPr txBox="1">
            <a:spLocks noChangeArrowheads="1"/>
          </p:cNvSpPr>
          <p:nvPr/>
        </p:nvSpPr>
        <p:spPr bwMode="auto">
          <a:xfrm>
            <a:off x="2871788" y="3511550"/>
            <a:ext cx="647700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-2.30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-2.70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-3.10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-3.51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-3.91</a:t>
            </a:r>
          </a:p>
        </p:txBody>
      </p:sp>
      <p:sp>
        <p:nvSpPr>
          <p:cNvPr id="45112" name="Text Box 56"/>
          <p:cNvSpPr txBox="1">
            <a:spLocks noChangeArrowheads="1"/>
          </p:cNvSpPr>
          <p:nvPr/>
        </p:nvSpPr>
        <p:spPr bwMode="auto">
          <a:xfrm>
            <a:off x="3838575" y="3503613"/>
            <a:ext cx="579438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10.0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14.9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22.2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33.3</a:t>
            </a: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endParaRPr lang="en-US" sz="1600">
              <a:solidFill>
                <a:srgbClr val="FF3300"/>
              </a:solidFill>
            </a:endParaRPr>
          </a:p>
          <a:p>
            <a:pPr>
              <a:lnSpc>
                <a:spcPct val="75000"/>
              </a:lnSpc>
            </a:pPr>
            <a:r>
              <a:rPr lang="en-US" sz="1600">
                <a:solidFill>
                  <a:srgbClr val="FF3300"/>
                </a:solidFill>
              </a:rPr>
              <a:t>50.0</a:t>
            </a:r>
          </a:p>
        </p:txBody>
      </p:sp>
      <p:graphicFrame>
        <p:nvGraphicFramePr>
          <p:cNvPr id="45115" name="Object 59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752254" y="4440526"/>
          <a:ext cx="4213225" cy="2230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Chart" r:id="rId7" imgW="4676851" imgH="2476500" progId="Excel.Chart.8">
                  <p:embed/>
                </p:oleObj>
              </mc:Choice>
              <mc:Fallback>
                <p:oleObj name="Chart" r:id="rId7" imgW="4676851" imgH="2476500" progId="Excel.Chart.8">
                  <p:embed/>
                  <p:pic>
                    <p:nvPicPr>
                      <p:cNvPr id="0" name="Object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2254" y="4440526"/>
                        <a:ext cx="4213225" cy="2230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118" name="Text Box 62"/>
          <p:cNvSpPr txBox="1">
            <a:spLocks noChangeArrowheads="1"/>
          </p:cNvSpPr>
          <p:nvPr/>
        </p:nvSpPr>
        <p:spPr bwMode="auto">
          <a:xfrm>
            <a:off x="5524500" y="3486150"/>
            <a:ext cx="2022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/>
              <a:t>y = -0.0101x - 2.298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45113" grpId="0"/>
      <p:bldP spid="45111" grpId="0"/>
      <p:bldP spid="45112" grpId="0"/>
      <p:bldOleChart spid="45115" grpId="0"/>
      <p:bldP spid="4511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The Collision Model of Chemical Reactivity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9847" y="1647825"/>
            <a:ext cx="8229600" cy="225901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In order for a chemical reaction to occur, the individual molecules of reactant must collide with one another</a:t>
            </a:r>
          </a:p>
          <a:p>
            <a:pPr lvl="1" eaLnBrk="1" hangingPunct="1"/>
            <a:r>
              <a:rPr lang="en-US" sz="2400" dirty="0" smtClean="0"/>
              <a:t>Rate of reaction is therefore directly related to the rate of collisions between reactant molecules</a:t>
            </a:r>
          </a:p>
          <a:p>
            <a:pPr lvl="1" eaLnBrk="1" hangingPunct="1"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7172" name="Picture 4" descr="14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4775" y="4365625"/>
            <a:ext cx="4129088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Orientation Factor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8537" y="1669472"/>
            <a:ext cx="8229600" cy="182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Not every reactant collision is equal (i.e. not every collision produces a chemical reaction to form a product</a:t>
            </a:r>
          </a:p>
          <a:p>
            <a:pPr lvl="1" eaLnBrk="1" hangingPunct="1"/>
            <a:r>
              <a:rPr lang="en-US" sz="2400" dirty="0" smtClean="0"/>
              <a:t>Orientation must be correct:</a:t>
            </a:r>
          </a:p>
        </p:txBody>
      </p:sp>
      <p:pic>
        <p:nvPicPr>
          <p:cNvPr id="8196" name="Picture 4" descr="14_13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31963" y="3805238"/>
            <a:ext cx="5791200" cy="278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Activation Energy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927" y="1679863"/>
            <a:ext cx="8229600" cy="2540000"/>
          </a:xfrm>
        </p:spPr>
        <p:txBody>
          <a:bodyPr/>
          <a:lstStyle/>
          <a:p>
            <a:pPr eaLnBrk="1" hangingPunct="1"/>
            <a:r>
              <a:rPr lang="en-US" dirty="0" smtClean="0"/>
              <a:t>In order for a chemical reaction to occur the reactants must have a minimum amount of kinetic energy</a:t>
            </a:r>
          </a:p>
          <a:p>
            <a:pPr lvl="1" eaLnBrk="1" hangingPunct="1"/>
            <a:r>
              <a:rPr lang="en-US" dirty="0" smtClean="0"/>
              <a:t>This minimum amount of KE is referred to as the </a:t>
            </a:r>
            <a:r>
              <a:rPr lang="en-US" dirty="0" smtClean="0">
                <a:solidFill>
                  <a:srgbClr val="FF0000"/>
                </a:solidFill>
              </a:rPr>
              <a:t>activation energy, E</a:t>
            </a:r>
            <a:r>
              <a:rPr lang="en-US" baseline="-25000" dirty="0" smtClean="0">
                <a:solidFill>
                  <a:srgbClr val="FF0000"/>
                </a:solidFill>
              </a:rPr>
              <a:t>a</a:t>
            </a: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9220" name="Picture 5" descr="14_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7888" y="4603750"/>
            <a:ext cx="4835525" cy="225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Activation Energy and Energy Profiles</a:t>
            </a:r>
          </a:p>
        </p:txBody>
      </p:sp>
      <p:pic>
        <p:nvPicPr>
          <p:cNvPr id="10243" name="Picture 6" descr="14_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3650" y="1719263"/>
            <a:ext cx="6599238" cy="513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63563" y="457200"/>
            <a:ext cx="8229600" cy="1371600"/>
          </a:xfrm>
        </p:spPr>
        <p:txBody>
          <a:bodyPr/>
          <a:lstStyle/>
          <a:p>
            <a:pPr eaLnBrk="1" hangingPunct="1"/>
            <a:r>
              <a:rPr lang="en-US" smtClean="0"/>
              <a:t>Comparing Energy Profiles</a:t>
            </a:r>
          </a:p>
        </p:txBody>
      </p:sp>
      <p:pic>
        <p:nvPicPr>
          <p:cNvPr id="1028" name="Picture 4" descr="14_16-01U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073" y="1826347"/>
            <a:ext cx="8488363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935663" y="5441950"/>
          <a:ext cx="1963737" cy="63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3" name="Equation" r:id="rId4" imgW="1028520" imgH="330120" progId="Equation.3">
                  <p:embed/>
                </p:oleObj>
              </mc:Choice>
              <mc:Fallback>
                <p:oleObj name="Equation" r:id="rId4" imgW="1028520" imgH="3301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35663" y="5441950"/>
                        <a:ext cx="1963737" cy="630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9" name="Text Box 7"/>
          <p:cNvSpPr txBox="1">
            <a:spLocks noChangeArrowheads="1"/>
          </p:cNvSpPr>
          <p:nvPr/>
        </p:nvSpPr>
        <p:spPr bwMode="auto">
          <a:xfrm>
            <a:off x="304800" y="4978400"/>
            <a:ext cx="4592638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If the activation energy is known</a:t>
            </a:r>
          </a:p>
          <a:p>
            <a:r>
              <a:rPr lang="en-US" sz="2400"/>
              <a:t>the fraction of molecules with</a:t>
            </a:r>
          </a:p>
          <a:p>
            <a:r>
              <a:rPr lang="en-US" sz="2400"/>
              <a:t>enough KE required for reaction </a:t>
            </a:r>
          </a:p>
          <a:p>
            <a:r>
              <a:rPr lang="en-US" sz="2400"/>
              <a:t>can be determined for a given 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Arrhenius Equation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20882" y="1794163"/>
            <a:ext cx="8042275" cy="3254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Arrhenius realized that the rates of reactions depend on three essential factors:  a.) fraction of molecules possessing sufficient E</a:t>
            </a:r>
            <a:r>
              <a:rPr lang="en-US" sz="2800" baseline="-25000" dirty="0" smtClean="0"/>
              <a:t>a</a:t>
            </a:r>
            <a:r>
              <a:rPr lang="en-US" sz="2800" dirty="0" smtClean="0"/>
              <a:t>, b.) number of collisions per second, c.) fraction that have the appropriate orientation for reaction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These factors are incorporated in the following expression:</a:t>
            </a:r>
          </a:p>
        </p:txBody>
      </p:sp>
      <p:graphicFrame>
        <p:nvGraphicFramePr>
          <p:cNvPr id="2050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2944813" y="5449888"/>
          <a:ext cx="33956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" name="Equation" r:id="rId3" imgW="1180800" imgH="279360" progId="Equation.3">
                  <p:embed/>
                </p:oleObj>
              </mc:Choice>
              <mc:Fallback>
                <p:oleObj name="Equation" r:id="rId3" imgW="1180800" imgH="27936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5449888"/>
                        <a:ext cx="3395662" cy="803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5" name="Object 50"/>
          <p:cNvGraphicFramePr>
            <a:graphicFrameLocks noChangeAspect="1"/>
          </p:cNvGraphicFramePr>
          <p:nvPr/>
        </p:nvGraphicFramePr>
        <p:xfrm>
          <a:off x="4030663" y="3921125"/>
          <a:ext cx="5053012" cy="293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8" r:id="rId4" imgW="5054022" imgH="2938527" progId="Excel.Chart.8">
                  <p:embed/>
                </p:oleObj>
              </mc:Choice>
              <mc:Fallback>
                <p:oleObj r:id="rId4" imgW="5054022" imgH="2938527" progId="Excel.Chart.8">
                  <p:embed/>
                  <p:pic>
                    <p:nvPicPr>
                      <p:cNvPr id="0" name="Object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0663" y="3921125"/>
                        <a:ext cx="5053012" cy="2936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Integrating the Arrhenius Equation</a:t>
            </a: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799" y="1631373"/>
            <a:ext cx="3571009" cy="107820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When the Arrhenius equation is integrated, the following expression is obtained:</a:t>
            </a:r>
          </a:p>
        </p:txBody>
      </p:sp>
      <p:graphicFrame>
        <p:nvGraphicFramePr>
          <p:cNvPr id="21572" name="Group 68"/>
          <p:cNvGraphicFramePr>
            <a:graphicFrameLocks noGrp="1"/>
          </p:cNvGraphicFramePr>
          <p:nvPr>
            <p:ph sz="quarter" idx="2"/>
          </p:nvPr>
        </p:nvGraphicFramePr>
        <p:xfrm>
          <a:off x="4387850" y="1560513"/>
          <a:ext cx="4524375" cy="2438400"/>
        </p:xfrm>
        <a:graphic>
          <a:graphicData uri="http://schemas.openxmlformats.org/drawingml/2006/table">
            <a:tbl>
              <a:tblPr/>
              <a:tblGrid>
                <a:gridCol w="1508125"/>
                <a:gridCol w="1508125"/>
                <a:gridCol w="1508125"/>
              </a:tblGrid>
              <a:tr h="209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 (K)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Rate Constant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ln(k)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667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6.79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-4.99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675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9.86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-4.62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2.99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-3.51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8.43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-2.47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750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2.21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-1.51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76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775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5.46 x 10</a:t>
                      </a:r>
                      <a:r>
                        <a:rPr kumimoji="0" lang="en-US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-.605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1.27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-0.239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16" name="Rectangle 4"/>
          <p:cNvSpPr>
            <a:spLocks noChangeArrowheads="1"/>
          </p:cNvSpPr>
          <p:nvPr/>
        </p:nvSpPr>
        <p:spPr bwMode="auto">
          <a:xfrm>
            <a:off x="613064" y="4499263"/>
            <a:ext cx="3622098" cy="1600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</a:pPr>
            <a:r>
              <a:rPr lang="en-US" sz="2000" dirty="0"/>
              <a:t>Because the y-intercept is essentially </a:t>
            </a:r>
            <a:r>
              <a:rPr lang="en-US" sz="2000" dirty="0" err="1"/>
              <a:t>ln</a:t>
            </a:r>
            <a:r>
              <a:rPr lang="en-US" sz="2000" dirty="0"/>
              <a:t>(A), we can determine the frequency factor, A, by analyzing a plot of </a:t>
            </a:r>
            <a:r>
              <a:rPr lang="en-US" sz="2000" dirty="0" err="1"/>
              <a:t>ln</a:t>
            </a:r>
            <a:r>
              <a:rPr lang="en-US" sz="2000" dirty="0"/>
              <a:t>(</a:t>
            </a:r>
            <a:r>
              <a:rPr lang="en-US" sz="2000" i="1" dirty="0"/>
              <a:t>k</a:t>
            </a:r>
            <a:r>
              <a:rPr lang="en-US" sz="2000" dirty="0"/>
              <a:t>) vs. 1/T.</a:t>
            </a:r>
          </a:p>
        </p:txBody>
      </p:sp>
      <p:graphicFrame>
        <p:nvGraphicFramePr>
          <p:cNvPr id="3074" name="Object 4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159308" y="3437082"/>
          <a:ext cx="231457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9" name="Equation" r:id="rId6" imgW="2539800" imgH="825480" progId="Equation.DSMT4">
                  <p:embed/>
                </p:oleObj>
              </mc:Choice>
              <mc:Fallback>
                <p:oleObj name="Equation" r:id="rId6" imgW="2539800" imgH="825480" progId="Equation.DSMT4">
                  <p:embed/>
                  <p:pic>
                    <p:nvPicPr>
                      <p:cNvPr id="0" name="Object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9308" y="3437082"/>
                        <a:ext cx="2314575" cy="752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7" name="Text Box 51"/>
          <p:cNvSpPr txBox="1">
            <a:spLocks noChangeArrowheads="1"/>
          </p:cNvSpPr>
          <p:nvPr/>
        </p:nvSpPr>
        <p:spPr bwMode="auto">
          <a:xfrm>
            <a:off x="6089650" y="4275138"/>
            <a:ext cx="2774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y = -209.93x + 0.026481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Determining Activation Energy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en-US" smtClean="0"/>
              <a:t>Calculate the activation energy, E</a:t>
            </a:r>
            <a:r>
              <a:rPr lang="en-US" baseline="-25000" smtClean="0"/>
              <a:t>a</a:t>
            </a:r>
            <a:r>
              <a:rPr lang="en-US" smtClean="0"/>
              <a:t> from the data on the previous slide and determine the value of the rate constant at 450 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dirty="0" smtClean="0"/>
              <a:t>Reaction Rates</a:t>
            </a:r>
            <a:br>
              <a:rPr lang="en-US" sz="3800" dirty="0" smtClean="0"/>
            </a:br>
            <a:endParaRPr lang="en-US" sz="3800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8605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A rate is usually expressed as the change in a quantity over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smtClean="0"/>
              <a:t>Reaction rates are expressed as a change in concentration (mol/L) over time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Let’s consider the following reaction:</a:t>
            </a:r>
          </a:p>
        </p:txBody>
      </p:sp>
      <p:pic>
        <p:nvPicPr>
          <p:cNvPr id="10244" name="Picture 4" descr="14_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2463" y="3600450"/>
            <a:ext cx="53959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Reaction Mechanisms</a:t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4236" y="1617518"/>
            <a:ext cx="4179888" cy="4510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A balanced chemical equation yields information about what species take part in the reaction, but tells nothing about </a:t>
            </a:r>
            <a:r>
              <a:rPr lang="en-US" sz="2800" i="1" dirty="0" smtClean="0"/>
              <a:t>how</a:t>
            </a:r>
            <a:r>
              <a:rPr lang="en-US" sz="2800" dirty="0" smtClean="0"/>
              <a:t> the reaction actually takes place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dirty="0" smtClean="0"/>
              <a:t>How</a:t>
            </a:r>
            <a:r>
              <a:rPr lang="en-US" sz="2400" dirty="0" smtClean="0"/>
              <a:t> a reaction actually occurs is referred to as the </a:t>
            </a:r>
            <a:r>
              <a:rPr lang="en-US" sz="2400" dirty="0" smtClean="0">
                <a:solidFill>
                  <a:srgbClr val="FF0000"/>
                </a:solidFill>
              </a:rPr>
              <a:t>reaction mechanism</a:t>
            </a:r>
            <a:endParaRPr lang="en-US" sz="2400" i="1" dirty="0" smtClean="0">
              <a:solidFill>
                <a:srgbClr val="FF0000"/>
              </a:solidFill>
            </a:endParaRPr>
          </a:p>
        </p:txBody>
      </p:sp>
      <p:pic>
        <p:nvPicPr>
          <p:cNvPr id="12292" name="Picture 4" descr="SN2 Mechanis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18063" y="2174875"/>
            <a:ext cx="4122737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Molecularity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smtClean="0"/>
              <a:t>Reactions that occur in a single step are referred to as </a:t>
            </a:r>
            <a:r>
              <a:rPr lang="en-US" sz="2800" smtClean="0">
                <a:solidFill>
                  <a:srgbClr val="FF0000"/>
                </a:solidFill>
              </a:rPr>
              <a:t>elementary reactions</a:t>
            </a:r>
            <a:endParaRPr lang="en-US" sz="2800" smtClean="0"/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Some reactions occur in a series of elementary reactions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smtClean="0"/>
              <a:t>The number of molecules participating in an elementary reaction determine its </a:t>
            </a:r>
            <a:r>
              <a:rPr lang="en-US" sz="2800" smtClean="0">
                <a:solidFill>
                  <a:srgbClr val="FF0000"/>
                </a:solidFill>
              </a:rPr>
              <a:t>molecularity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Similar to reaction order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smtClean="0"/>
              <a:t>Ex:  HCl  </a:t>
            </a:r>
            <a:r>
              <a:rPr lang="en-US" sz="2400" smtClean="0">
                <a:sym typeface="Symbol" pitchFamily="18" charset="2"/>
              </a:rPr>
              <a:t>  H  +  Cl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	   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  N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O</a:t>
            </a:r>
            <a:r>
              <a:rPr lang="en-US" sz="2400" baseline="-25000" smtClean="0">
                <a:sym typeface="Symbol" pitchFamily="18" charset="2"/>
              </a:rPr>
              <a:t>4</a:t>
            </a:r>
            <a:endParaRPr lang="en-US" sz="2400" smtClean="0">
              <a:sym typeface="Symbol" pitchFamily="18" charset="2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       NO  +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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NO</a:t>
            </a:r>
            <a:r>
              <a:rPr lang="en-US" sz="2400" baseline="-25000" smtClean="0">
                <a:sym typeface="Symbol" pitchFamily="18" charset="2"/>
              </a:rPr>
              <a:t>3</a:t>
            </a:r>
            <a:endParaRPr lang="en-US" sz="2400" smtClean="0">
              <a:sym typeface="Symbol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Multistep Mechanisms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A multistep mechanism is simply a combination of elementary reactions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mtClean="0"/>
              <a:t>Ex:  NO</a:t>
            </a:r>
            <a:r>
              <a:rPr lang="en-US" baseline="-25000" smtClean="0"/>
              <a:t>2</a:t>
            </a:r>
            <a:r>
              <a:rPr lang="en-US" smtClean="0"/>
              <a:t>(</a:t>
            </a:r>
            <a:r>
              <a:rPr lang="en-US" i="1" smtClean="0"/>
              <a:t>g</a:t>
            </a:r>
            <a:r>
              <a:rPr lang="en-US" smtClean="0"/>
              <a:t>)  +  CO(</a:t>
            </a:r>
            <a:r>
              <a:rPr lang="en-US" i="1" smtClean="0"/>
              <a:t>g</a:t>
            </a:r>
            <a:r>
              <a:rPr lang="en-US" smtClean="0"/>
              <a:t>)  </a:t>
            </a:r>
            <a:r>
              <a:rPr lang="en-US" smtClean="0">
                <a:sym typeface="Symbol" pitchFamily="18" charset="2"/>
              </a:rPr>
              <a:t>  NO(</a:t>
            </a:r>
            <a:r>
              <a:rPr lang="en-US" i="1" smtClean="0">
                <a:sym typeface="Symbol" pitchFamily="18" charset="2"/>
              </a:rPr>
              <a:t>g</a:t>
            </a:r>
            <a:r>
              <a:rPr lang="en-US" smtClean="0">
                <a:sym typeface="Symbol" pitchFamily="18" charset="2"/>
              </a:rPr>
              <a:t>)  +  CO</a:t>
            </a:r>
            <a:r>
              <a:rPr lang="en-US" baseline="-25000" smtClean="0">
                <a:sym typeface="Symbol" pitchFamily="18" charset="2"/>
              </a:rPr>
              <a:t>2</a:t>
            </a:r>
            <a:r>
              <a:rPr lang="en-US" smtClean="0">
                <a:sym typeface="Symbol" pitchFamily="18" charset="2"/>
              </a:rPr>
              <a:t>(</a:t>
            </a:r>
            <a:r>
              <a:rPr lang="en-US" i="1" smtClean="0">
                <a:sym typeface="Symbol" pitchFamily="18" charset="2"/>
              </a:rPr>
              <a:t>g</a:t>
            </a:r>
            <a:r>
              <a:rPr lang="en-US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</a:pPr>
            <a:endParaRPr lang="en-US" smtClean="0">
              <a:sym typeface="Symbol" pitchFamily="18" charset="2"/>
            </a:endParaRPr>
          </a:p>
          <a:p>
            <a:pPr lvl="1" eaLnBrk="1" hangingPunct="1">
              <a:lnSpc>
                <a:spcPct val="90000"/>
              </a:lnSpc>
            </a:pPr>
            <a:endParaRPr lang="en-US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en-US" smtClean="0">
                <a:sym typeface="Symbol" pitchFamily="18" charset="2"/>
              </a:rPr>
              <a:t>A multistep mechanism involves the production of </a:t>
            </a:r>
            <a:r>
              <a:rPr lang="en-US" smtClean="0">
                <a:solidFill>
                  <a:srgbClr val="FF0000"/>
                </a:solidFill>
                <a:sym typeface="Symbol" pitchFamily="18" charset="2"/>
              </a:rPr>
              <a:t>intermediates</a:t>
            </a:r>
            <a:r>
              <a:rPr lang="en-US" smtClean="0">
                <a:sym typeface="Symbol" pitchFamily="18" charset="2"/>
              </a:rPr>
              <a:t> that do not appear in the balanced chemical equation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Determining Molecularity and Identifying Intermediates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27364" y="1627909"/>
            <a:ext cx="4749800" cy="3886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It has been proposed that NO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F is produced via the following reactions: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 + F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 </a:t>
            </a:r>
            <a:r>
              <a:rPr lang="en-US" sz="2000" dirty="0" smtClean="0">
                <a:sym typeface="Symbol" pitchFamily="18" charset="2"/>
              </a:rPr>
              <a:t> NO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F(</a:t>
            </a:r>
            <a:r>
              <a:rPr lang="en-US" sz="2000" i="1" dirty="0" smtClean="0">
                <a:sym typeface="Symbol" pitchFamily="18" charset="2"/>
              </a:rPr>
              <a:t>g</a:t>
            </a:r>
            <a:r>
              <a:rPr lang="en-US" sz="2000" dirty="0" smtClean="0">
                <a:sym typeface="Symbol" pitchFamily="18" charset="2"/>
              </a:rPr>
              <a:t>) + F(</a:t>
            </a:r>
            <a:r>
              <a:rPr lang="en-US" sz="2000" i="1" dirty="0" smtClean="0">
                <a:sym typeface="Symbol" pitchFamily="18" charset="2"/>
              </a:rPr>
              <a:t>g</a:t>
            </a:r>
            <a:r>
              <a:rPr lang="en-US" sz="2000" dirty="0" smtClean="0">
                <a:sym typeface="Symbol" pitchFamily="18" charset="2"/>
              </a:rPr>
              <a:t>)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NO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(</a:t>
            </a:r>
            <a:r>
              <a:rPr lang="en-US" sz="2000" i="1" dirty="0" smtClean="0"/>
              <a:t>g</a:t>
            </a:r>
            <a:r>
              <a:rPr lang="en-US" sz="2000" dirty="0" smtClean="0"/>
              <a:t>) +</a:t>
            </a:r>
            <a:r>
              <a:rPr lang="en-US" sz="2400" dirty="0" smtClean="0"/>
              <a:t> </a:t>
            </a:r>
            <a:r>
              <a:rPr lang="en-US" sz="2000" dirty="0" smtClean="0">
                <a:sym typeface="Symbol" pitchFamily="18" charset="2"/>
              </a:rPr>
              <a:t>F(</a:t>
            </a:r>
            <a:r>
              <a:rPr lang="en-US" sz="2000" i="1" dirty="0" smtClean="0">
                <a:sym typeface="Symbol" pitchFamily="18" charset="2"/>
              </a:rPr>
              <a:t>g</a:t>
            </a:r>
            <a:r>
              <a:rPr lang="en-US" sz="2000" dirty="0" smtClean="0">
                <a:sym typeface="Symbol" pitchFamily="18" charset="2"/>
              </a:rPr>
              <a:t>)  NO</a:t>
            </a:r>
            <a:r>
              <a:rPr lang="en-US" sz="2000" baseline="-25000" dirty="0" smtClean="0">
                <a:sym typeface="Symbol" pitchFamily="18" charset="2"/>
              </a:rPr>
              <a:t>2</a:t>
            </a:r>
            <a:r>
              <a:rPr lang="en-US" sz="2000" dirty="0" smtClean="0">
                <a:sym typeface="Symbol" pitchFamily="18" charset="2"/>
              </a:rPr>
              <a:t>F(</a:t>
            </a:r>
            <a:r>
              <a:rPr lang="en-US" sz="2000" i="1" dirty="0" smtClean="0">
                <a:sym typeface="Symbol" pitchFamily="18" charset="2"/>
              </a:rPr>
              <a:t>g</a:t>
            </a:r>
            <a:r>
              <a:rPr lang="en-US" sz="2000" dirty="0" smtClean="0">
                <a:sym typeface="Symbol" pitchFamily="18" charset="2"/>
              </a:rPr>
              <a:t>) </a:t>
            </a:r>
          </a:p>
          <a:p>
            <a:pPr marL="0" indent="0" algn="ctr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000" dirty="0" smtClean="0">
              <a:sym typeface="Symbol" pitchFamily="18" charset="2"/>
            </a:endParaRP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a.) Describe the </a:t>
            </a:r>
            <a:r>
              <a:rPr lang="en-US" sz="2000" dirty="0" err="1" smtClean="0">
                <a:sym typeface="Symbol" pitchFamily="18" charset="2"/>
              </a:rPr>
              <a:t>molecularity</a:t>
            </a:r>
            <a:r>
              <a:rPr lang="en-US" sz="2000" dirty="0" smtClean="0">
                <a:sym typeface="Symbol" pitchFamily="18" charset="2"/>
              </a:rPr>
              <a:t> of each  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     elementary reaction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b.) Write the equation for the overall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     reaction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>
                <a:sym typeface="Symbol" pitchFamily="18" charset="2"/>
              </a:rPr>
              <a:t>c.) Identify all intermediates</a:t>
            </a:r>
          </a:p>
        </p:txBody>
      </p:sp>
      <p:sp>
        <p:nvSpPr>
          <p:cNvPr id="1536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330825" y="1981200"/>
            <a:ext cx="3355975" cy="3886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See Sample Exercise 13.13 (Pg. 549)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smtClean="0"/>
              <a:t>Rate Laws for Elementary Reactions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If a reaction is an elementary reaction, the rate law is based directly on the stoichiometry of the reaction:</a:t>
            </a:r>
          </a:p>
          <a:p>
            <a:pPr eaLnBrk="1" hangingPunct="1"/>
            <a:r>
              <a:rPr lang="en-US" sz="2800" smtClean="0"/>
              <a:t>Ex:  Assume each reaction is an elementary reaction.  What is the rate law for each reaction?</a:t>
            </a:r>
          </a:p>
          <a:p>
            <a:pPr lvl="1" eaLnBrk="1" hangingPunct="1"/>
            <a:r>
              <a:rPr lang="en-US" sz="2400" smtClean="0"/>
              <a:t>HCl  </a:t>
            </a:r>
            <a:r>
              <a:rPr lang="en-US" sz="2400" smtClean="0">
                <a:sym typeface="Symbol" pitchFamily="18" charset="2"/>
              </a:rPr>
              <a:t>  H  +  Cl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  N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O</a:t>
            </a:r>
            <a:r>
              <a:rPr lang="en-US" sz="2400" baseline="-25000" smtClean="0">
                <a:sym typeface="Symbol" pitchFamily="18" charset="2"/>
              </a:rPr>
              <a:t>4</a:t>
            </a:r>
            <a:endParaRPr lang="en-US" sz="2400" smtClean="0">
              <a:sym typeface="Symbol" pitchFamily="18" charset="2"/>
            </a:endParaRPr>
          </a:p>
          <a:p>
            <a:pPr lvl="1" eaLnBrk="1" hangingPunct="1">
              <a:buFont typeface="Wingdings" pitchFamily="2" charset="2"/>
              <a:buNone/>
            </a:pPr>
            <a:r>
              <a:rPr lang="en-US" sz="2400" smtClean="0">
                <a:sym typeface="Symbol" pitchFamily="18" charset="2"/>
              </a:rPr>
              <a:t>	NO  +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  NO</a:t>
            </a:r>
            <a:r>
              <a:rPr lang="en-US" sz="2400" baseline="-25000" smtClean="0">
                <a:sym typeface="Symbol" pitchFamily="18" charset="2"/>
              </a:rPr>
              <a:t>2</a:t>
            </a:r>
            <a:r>
              <a:rPr lang="en-US" sz="2400" smtClean="0">
                <a:sym typeface="Symbol" pitchFamily="18" charset="2"/>
              </a:rPr>
              <a:t>  +  NO</a:t>
            </a:r>
            <a:r>
              <a:rPr lang="en-US" sz="2400" baseline="-25000" smtClean="0">
                <a:sym typeface="Symbol" pitchFamily="18" charset="2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The Rate-Determining Step for Multistep Mechanisms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930" y="1600200"/>
            <a:ext cx="8229600" cy="225901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For a reaction mechanism that involves more than one step, the step that is the slowest is referred to as the </a:t>
            </a:r>
            <a:r>
              <a:rPr lang="en-US" sz="2600" dirty="0">
                <a:solidFill>
                  <a:srgbClr val="FF0000"/>
                </a:solidFill>
              </a:rPr>
              <a:t>rate determining step</a:t>
            </a:r>
          </a:p>
          <a:p>
            <a:pPr lvl="1">
              <a:lnSpc>
                <a:spcPct val="80000"/>
              </a:lnSpc>
            </a:pPr>
            <a:r>
              <a:rPr lang="en-US" sz="2200" dirty="0"/>
              <a:t>Can be thought of as a “weakest link”</a:t>
            </a:r>
          </a:p>
          <a:p>
            <a:pPr>
              <a:lnSpc>
                <a:spcPct val="80000"/>
              </a:lnSpc>
            </a:pPr>
            <a:r>
              <a:rPr lang="en-US" sz="2600" dirty="0"/>
              <a:t>The rate determining step limits the overall rate of the reaction</a:t>
            </a:r>
          </a:p>
        </p:txBody>
      </p:sp>
      <p:pic>
        <p:nvPicPr>
          <p:cNvPr id="7172" name="Picture 4" descr="14_18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4358" y="4015077"/>
            <a:ext cx="76200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Slow Initial Step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following mechanism has been proposed:</a:t>
            </a:r>
          </a:p>
          <a:p>
            <a:pPr algn="ctr">
              <a:buFont typeface="Wingdings" pitchFamily="2" charset="2"/>
              <a:buNone/>
            </a:pPr>
            <a:r>
              <a:rPr lang="en-US"/>
              <a:t>2NO</a:t>
            </a:r>
            <a:r>
              <a:rPr lang="en-US" baseline="-25000"/>
              <a:t>2</a:t>
            </a:r>
            <a:r>
              <a:rPr lang="en-US"/>
              <a:t> + O</a:t>
            </a:r>
            <a:r>
              <a:rPr lang="en-US" baseline="-25000"/>
              <a:t>3</a:t>
            </a:r>
            <a:r>
              <a:rPr lang="en-US"/>
              <a:t>  </a:t>
            </a:r>
            <a:r>
              <a:rPr lang="en-US">
                <a:sym typeface="Symbol" pitchFamily="18" charset="2"/>
              </a:rPr>
              <a:t>  N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O</a:t>
            </a:r>
            <a:r>
              <a:rPr lang="en-US" baseline="-25000">
                <a:sym typeface="Symbol" pitchFamily="18" charset="2"/>
              </a:rPr>
              <a:t>5</a:t>
            </a:r>
            <a:r>
              <a:rPr lang="en-US">
                <a:sym typeface="Symbol" pitchFamily="18" charset="2"/>
              </a:rPr>
              <a:t> + O</a:t>
            </a:r>
            <a:r>
              <a:rPr lang="en-US" baseline="-25000">
                <a:sym typeface="Symbol" pitchFamily="18" charset="2"/>
              </a:rPr>
              <a:t>2</a:t>
            </a:r>
          </a:p>
          <a:p>
            <a:pPr algn="ctr">
              <a:buFont typeface="Wingdings" pitchFamily="2" charset="2"/>
              <a:buNone/>
            </a:pPr>
            <a:endParaRPr lang="en-US" baseline="-25000"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NO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+ O</a:t>
            </a:r>
            <a:r>
              <a:rPr lang="en-US" baseline="-25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    NO</a:t>
            </a:r>
            <a:r>
              <a:rPr lang="en-US" baseline="-25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 + 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	Slow</a:t>
            </a:r>
          </a:p>
          <a:p>
            <a:pPr algn="ctr">
              <a:buFont typeface="Wingdings" pitchFamily="2" charset="2"/>
              <a:buNone/>
            </a:pPr>
            <a:r>
              <a:rPr lang="en-US">
                <a:sym typeface="Symbol" pitchFamily="18" charset="2"/>
              </a:rPr>
              <a:t>NO</a:t>
            </a:r>
            <a:r>
              <a:rPr lang="en-US" baseline="-25000">
                <a:sym typeface="Symbol" pitchFamily="18" charset="2"/>
              </a:rPr>
              <a:t>3</a:t>
            </a:r>
            <a:r>
              <a:rPr lang="en-US">
                <a:sym typeface="Symbol" pitchFamily="18" charset="2"/>
              </a:rPr>
              <a:t> + NO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    N</a:t>
            </a:r>
            <a:r>
              <a:rPr lang="en-US" baseline="-25000">
                <a:sym typeface="Symbol" pitchFamily="18" charset="2"/>
              </a:rPr>
              <a:t>2</a:t>
            </a:r>
            <a:r>
              <a:rPr lang="en-US">
                <a:sym typeface="Symbol" pitchFamily="18" charset="2"/>
              </a:rPr>
              <a:t>O</a:t>
            </a:r>
            <a:r>
              <a:rPr lang="en-US" baseline="-25000">
                <a:sym typeface="Symbol" pitchFamily="18" charset="2"/>
              </a:rPr>
              <a:t>5</a:t>
            </a:r>
            <a:r>
              <a:rPr lang="en-US">
                <a:sym typeface="Symbol" pitchFamily="18" charset="2"/>
              </a:rPr>
              <a:t>	         Fast</a:t>
            </a:r>
          </a:p>
          <a:p>
            <a:pPr algn="ctr">
              <a:buFont typeface="Wingdings" pitchFamily="2" charset="2"/>
              <a:buNone/>
            </a:pPr>
            <a:endParaRPr lang="en-US">
              <a:sym typeface="Symbol" pitchFamily="18" charset="2"/>
            </a:endParaRPr>
          </a:p>
          <a:p>
            <a:r>
              <a:rPr lang="en-US">
                <a:sym typeface="Symbol" pitchFamily="18" charset="2"/>
              </a:rPr>
              <a:t>Propose a rate law based on this mechanism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Fast Initial Step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10494" y="1600200"/>
            <a:ext cx="8301038" cy="4567238"/>
          </a:xfrm>
        </p:spPr>
        <p:txBody>
          <a:bodyPr/>
          <a:lstStyle/>
          <a:p>
            <a:r>
              <a:rPr lang="en-US" sz="2600" dirty="0"/>
              <a:t>The following mechanism has been proposed:</a:t>
            </a:r>
          </a:p>
          <a:p>
            <a:pPr algn="ctr">
              <a:buFont typeface="Wingdings" pitchFamily="2" charset="2"/>
              <a:buNone/>
            </a:pPr>
            <a:r>
              <a:rPr lang="en-US" sz="2600" dirty="0"/>
              <a:t>2NO</a:t>
            </a:r>
            <a:r>
              <a:rPr lang="en-US" sz="2600" baseline="-25000" dirty="0"/>
              <a:t>2</a:t>
            </a:r>
            <a:r>
              <a:rPr lang="en-US" sz="2600" dirty="0"/>
              <a:t> + O</a:t>
            </a:r>
            <a:r>
              <a:rPr lang="en-US" sz="2600" baseline="-25000" dirty="0"/>
              <a:t>3</a:t>
            </a:r>
            <a:r>
              <a:rPr lang="en-US" sz="2600" dirty="0"/>
              <a:t>  </a:t>
            </a:r>
            <a:r>
              <a:rPr lang="en-US" sz="2600" dirty="0">
                <a:sym typeface="Symbol" pitchFamily="18" charset="2"/>
              </a:rPr>
              <a:t>  N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>
                <a:sym typeface="Symbol" pitchFamily="18" charset="2"/>
              </a:rPr>
              <a:t>O</a:t>
            </a:r>
            <a:r>
              <a:rPr lang="en-US" sz="2600" baseline="-25000" dirty="0">
                <a:sym typeface="Symbol" pitchFamily="18" charset="2"/>
              </a:rPr>
              <a:t>5</a:t>
            </a:r>
            <a:r>
              <a:rPr lang="en-US" sz="2600" dirty="0">
                <a:sym typeface="Symbol" pitchFamily="18" charset="2"/>
              </a:rPr>
              <a:t> + O</a:t>
            </a:r>
            <a:r>
              <a:rPr lang="en-US" sz="2600" baseline="-25000" dirty="0">
                <a:sym typeface="Symbol" pitchFamily="18" charset="2"/>
              </a:rPr>
              <a:t>2</a:t>
            </a:r>
          </a:p>
          <a:p>
            <a:pPr>
              <a:buFont typeface="Wingdings" pitchFamily="2" charset="2"/>
              <a:buNone/>
            </a:pPr>
            <a:endParaRPr lang="en-US" sz="2600" dirty="0"/>
          </a:p>
          <a:p>
            <a:pPr algn="ctr">
              <a:buFont typeface="Wingdings" pitchFamily="2" charset="2"/>
              <a:buNone/>
            </a:pPr>
            <a:r>
              <a:rPr lang="en-US" sz="2600" dirty="0"/>
              <a:t>2NO</a:t>
            </a:r>
            <a:r>
              <a:rPr lang="en-US" sz="2600" baseline="-25000" dirty="0"/>
              <a:t>2</a:t>
            </a:r>
            <a:r>
              <a:rPr lang="en-US" sz="2600" dirty="0"/>
              <a:t>              N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2600" baseline="-25000" dirty="0"/>
              <a:t>4</a:t>
            </a:r>
            <a:r>
              <a:rPr lang="en-US" sz="2600" dirty="0"/>
              <a:t>		Fast, reversible</a:t>
            </a:r>
          </a:p>
          <a:p>
            <a:pPr algn="ctr">
              <a:buFont typeface="Wingdings" pitchFamily="2" charset="2"/>
              <a:buNone/>
            </a:pPr>
            <a:endParaRPr lang="en-US" sz="2600" dirty="0"/>
          </a:p>
          <a:p>
            <a:pPr>
              <a:buFont typeface="Wingdings" pitchFamily="2" charset="2"/>
              <a:buNone/>
            </a:pPr>
            <a:r>
              <a:rPr lang="en-US" sz="2600" dirty="0"/>
              <a:t>       N</a:t>
            </a:r>
            <a:r>
              <a:rPr lang="en-US" sz="2600" baseline="-25000" dirty="0"/>
              <a:t>2</a:t>
            </a:r>
            <a:r>
              <a:rPr lang="en-US" sz="2600" dirty="0"/>
              <a:t>O</a:t>
            </a:r>
            <a:r>
              <a:rPr lang="en-US" sz="2600" baseline="-25000" dirty="0"/>
              <a:t>4</a:t>
            </a:r>
            <a:r>
              <a:rPr lang="en-US" dirty="0"/>
              <a:t> </a:t>
            </a:r>
            <a:r>
              <a:rPr lang="en-US" sz="2600" dirty="0"/>
              <a:t>+ O</a:t>
            </a:r>
            <a:r>
              <a:rPr lang="en-US" sz="2600" baseline="-25000" dirty="0"/>
              <a:t>3</a:t>
            </a:r>
            <a:r>
              <a:rPr lang="en-US" sz="2600" dirty="0"/>
              <a:t>  </a:t>
            </a:r>
            <a:r>
              <a:rPr lang="en-US" sz="2600" dirty="0">
                <a:sym typeface="Symbol" pitchFamily="18" charset="2"/>
              </a:rPr>
              <a:t>  N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>
                <a:sym typeface="Symbol" pitchFamily="18" charset="2"/>
              </a:rPr>
              <a:t>O</a:t>
            </a:r>
            <a:r>
              <a:rPr lang="en-US" sz="2600" baseline="-25000" dirty="0">
                <a:sym typeface="Symbol" pitchFamily="18" charset="2"/>
              </a:rPr>
              <a:t>5</a:t>
            </a:r>
            <a:r>
              <a:rPr lang="en-US" sz="2600" dirty="0">
                <a:sym typeface="Symbol" pitchFamily="18" charset="2"/>
              </a:rPr>
              <a:t> + O</a:t>
            </a:r>
            <a:r>
              <a:rPr lang="en-US" sz="2600" baseline="-25000" dirty="0">
                <a:sym typeface="Symbol" pitchFamily="18" charset="2"/>
              </a:rPr>
              <a:t>2</a:t>
            </a:r>
            <a:r>
              <a:rPr lang="en-US" sz="2600" dirty="0">
                <a:sym typeface="Symbol" pitchFamily="18" charset="2"/>
              </a:rPr>
              <a:t>	      Slow</a:t>
            </a:r>
          </a:p>
          <a:p>
            <a:pPr algn="ctr">
              <a:buFont typeface="Wingdings" pitchFamily="2" charset="2"/>
              <a:buNone/>
            </a:pPr>
            <a:endParaRPr lang="en-US" sz="2600" dirty="0">
              <a:sym typeface="Symbol" pitchFamily="18" charset="2"/>
            </a:endParaRPr>
          </a:p>
          <a:p>
            <a:pPr algn="ctr">
              <a:buFont typeface="Wingdings" pitchFamily="2" charset="2"/>
              <a:buNone/>
            </a:pPr>
            <a:endParaRPr lang="en-US" sz="2600" dirty="0">
              <a:sym typeface="Symbol" pitchFamily="18" charset="2"/>
            </a:endParaRPr>
          </a:p>
          <a:p>
            <a:r>
              <a:rPr lang="en-US" sz="2600" dirty="0">
                <a:sym typeface="Symbol" pitchFamily="18" charset="2"/>
              </a:rPr>
              <a:t>Propose a rate law based on this mechanism</a:t>
            </a:r>
          </a:p>
          <a:p>
            <a:endParaRPr lang="en-US" sz="2600" dirty="0">
              <a:sym typeface="Symbol" pitchFamily="18" charset="2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2390060" y="2852197"/>
            <a:ext cx="1085850" cy="1016000"/>
            <a:chOff x="1335" y="1848"/>
            <a:chExt cx="684" cy="640"/>
          </a:xfrm>
        </p:grpSpPr>
        <p:graphicFrame>
          <p:nvGraphicFramePr>
            <p:cNvPr id="9220" name="Object 4"/>
            <p:cNvGraphicFramePr>
              <a:graphicFrameLocks noChangeAspect="1"/>
            </p:cNvGraphicFramePr>
            <p:nvPr/>
          </p:nvGraphicFramePr>
          <p:xfrm>
            <a:off x="1351" y="1848"/>
            <a:ext cx="633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2" name="Equation" r:id="rId3" imgW="469800" imgH="279360" progId="Equation.3">
                    <p:embed/>
                  </p:oleObj>
                </mc:Choice>
                <mc:Fallback>
                  <p:oleObj name="Equation" r:id="rId3" imgW="469800" imgH="2793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1" y="1848"/>
                          <a:ext cx="633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22" name="Object 6"/>
            <p:cNvGraphicFramePr>
              <a:graphicFrameLocks noChangeAspect="1"/>
            </p:cNvGraphicFramePr>
            <p:nvPr/>
          </p:nvGraphicFramePr>
          <p:xfrm>
            <a:off x="1335" y="2102"/>
            <a:ext cx="684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53" name="Equation" r:id="rId5" imgW="495000" imgH="279360" progId="Equation.3">
                    <p:embed/>
                  </p:oleObj>
                </mc:Choice>
                <mc:Fallback>
                  <p:oleObj name="Equation" r:id="rId5" imgW="495000" imgH="2793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" y="2102"/>
                          <a:ext cx="684" cy="3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Evaluating Reaction Mechanisms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3942" y="1632239"/>
            <a:ext cx="8229600" cy="4975225"/>
          </a:xfrm>
        </p:spPr>
        <p:txBody>
          <a:bodyPr/>
          <a:lstStyle/>
          <a:p>
            <a:pPr marL="0" indent="0">
              <a:lnSpc>
                <a:spcPct val="90000"/>
              </a:lnSpc>
            </a:pPr>
            <a:r>
              <a:rPr lang="en-US" sz="2100" dirty="0"/>
              <a:t>The gas phase reaction of nitrogen monoxide with chlorine proceeds to form </a:t>
            </a:r>
            <a:r>
              <a:rPr lang="en-US" sz="2100" dirty="0" err="1"/>
              <a:t>nitrosyl</a:t>
            </a:r>
            <a:r>
              <a:rPr lang="en-US" sz="2100" dirty="0"/>
              <a:t> chloride.</a:t>
            </a:r>
          </a:p>
          <a:p>
            <a:pPr marL="0" indent="0">
              <a:lnSpc>
                <a:spcPct val="90000"/>
              </a:lnSpc>
            </a:pPr>
            <a:endParaRPr lang="en-US" sz="21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/>
              <a:t>2NO(</a:t>
            </a:r>
            <a:r>
              <a:rPr lang="en-US" sz="2100" i="1" dirty="0"/>
              <a:t>g</a:t>
            </a:r>
            <a:r>
              <a:rPr lang="en-US" sz="2100" dirty="0"/>
              <a:t>) + Cl</a:t>
            </a:r>
            <a:r>
              <a:rPr lang="en-US" sz="2100" baseline="-25000" dirty="0"/>
              <a:t>2</a:t>
            </a:r>
            <a:r>
              <a:rPr lang="en-US" sz="2100" dirty="0"/>
              <a:t>(</a:t>
            </a:r>
            <a:r>
              <a:rPr lang="en-US" sz="2100" i="1" dirty="0"/>
              <a:t>g</a:t>
            </a:r>
            <a:r>
              <a:rPr lang="en-US" sz="2100" dirty="0"/>
              <a:t>)  </a:t>
            </a:r>
            <a:r>
              <a:rPr lang="en-US" sz="2100" dirty="0">
                <a:sym typeface="Symbol" pitchFamily="18" charset="2"/>
              </a:rPr>
              <a:t>  2NOCl(</a:t>
            </a:r>
            <a:r>
              <a:rPr lang="en-US" sz="2100" i="1" dirty="0">
                <a:sym typeface="Symbol" pitchFamily="18" charset="2"/>
              </a:rPr>
              <a:t>g</a:t>
            </a:r>
            <a:r>
              <a:rPr lang="en-US" sz="2100" dirty="0">
                <a:sym typeface="Symbol" pitchFamily="18" charset="2"/>
              </a:rPr>
              <a:t>)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>
                <a:sym typeface="Symbol" pitchFamily="18" charset="2"/>
              </a:rPr>
              <a:t>rate = </a:t>
            </a:r>
            <a:r>
              <a:rPr lang="en-US" sz="2100" i="1" dirty="0">
                <a:sym typeface="Symbol" pitchFamily="18" charset="2"/>
              </a:rPr>
              <a:t>k</a:t>
            </a:r>
            <a:r>
              <a:rPr lang="en-US" sz="2100" dirty="0">
                <a:sym typeface="Symbol" pitchFamily="18" charset="2"/>
              </a:rPr>
              <a:t>[NO]</a:t>
            </a:r>
            <a:r>
              <a:rPr lang="en-US" sz="2100" baseline="30000" dirty="0">
                <a:sym typeface="Symbol" pitchFamily="18" charset="2"/>
              </a:rPr>
              <a:t>2</a:t>
            </a:r>
            <a:r>
              <a:rPr lang="en-US" sz="2100" dirty="0">
                <a:sym typeface="Symbol" pitchFamily="18" charset="2"/>
              </a:rPr>
              <a:t>[Cl</a:t>
            </a:r>
            <a:r>
              <a:rPr lang="en-US" sz="2100" baseline="-25000" dirty="0">
                <a:sym typeface="Symbol" pitchFamily="18" charset="2"/>
              </a:rPr>
              <a:t>2</a:t>
            </a:r>
            <a:r>
              <a:rPr lang="en-US" sz="2100" dirty="0">
                <a:sym typeface="Symbol" pitchFamily="18" charset="2"/>
              </a:rPr>
              <a:t>]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1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>
                <a:sym typeface="Symbol" pitchFamily="18" charset="2"/>
              </a:rPr>
              <a:t>Evaluate the following proposed mechanism to determine whether it is consistent with the experimental results, and identify intermediates, if any.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100" dirty="0">
              <a:sym typeface="Symbol" pitchFamily="18" charset="2"/>
            </a:endParaRP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/>
              <a:t>2NO              N</a:t>
            </a:r>
            <a:r>
              <a:rPr lang="en-US" sz="2100" baseline="-25000" dirty="0"/>
              <a:t>2</a:t>
            </a:r>
            <a:r>
              <a:rPr lang="en-US" sz="2100" dirty="0"/>
              <a:t>O</a:t>
            </a:r>
            <a:r>
              <a:rPr lang="en-US" sz="2100" baseline="-25000" dirty="0"/>
              <a:t>2</a:t>
            </a:r>
            <a:r>
              <a:rPr lang="en-US" sz="2100" dirty="0"/>
              <a:t>		Fast, reversible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100" dirty="0"/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/>
              <a:t>N</a:t>
            </a:r>
            <a:r>
              <a:rPr lang="en-US" sz="2100" baseline="-25000" dirty="0"/>
              <a:t>2</a:t>
            </a:r>
            <a:r>
              <a:rPr lang="en-US" sz="2100" dirty="0"/>
              <a:t>O</a:t>
            </a:r>
            <a:r>
              <a:rPr lang="en-US" sz="2100" baseline="-25000" dirty="0"/>
              <a:t>2</a:t>
            </a:r>
            <a:r>
              <a:rPr lang="en-US" sz="2500" dirty="0"/>
              <a:t> </a:t>
            </a:r>
            <a:r>
              <a:rPr lang="en-US" sz="2100" dirty="0"/>
              <a:t>+ Cl</a:t>
            </a:r>
            <a:r>
              <a:rPr lang="en-US" sz="2100" baseline="-25000" dirty="0"/>
              <a:t>2</a:t>
            </a:r>
            <a:r>
              <a:rPr lang="en-US" sz="2100" dirty="0"/>
              <a:t>  </a:t>
            </a:r>
            <a:r>
              <a:rPr lang="en-US" sz="2100" dirty="0">
                <a:sym typeface="Symbol" pitchFamily="18" charset="2"/>
              </a:rPr>
              <a:t>  2NOCl		Slow</a:t>
            </a:r>
          </a:p>
          <a:p>
            <a:pPr marL="0" indent="0">
              <a:lnSpc>
                <a:spcPct val="90000"/>
              </a:lnSpc>
              <a:buFont typeface="Wingdings" pitchFamily="2" charset="2"/>
              <a:buNone/>
            </a:pPr>
            <a:endParaRPr lang="en-US" sz="2100" dirty="0">
              <a:sym typeface="Symbol" pitchFamily="18" charset="2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459820" y="4753184"/>
            <a:ext cx="838200" cy="842963"/>
            <a:chOff x="1335" y="1848"/>
            <a:chExt cx="684" cy="640"/>
          </a:xfrm>
        </p:grpSpPr>
        <p:graphicFrame>
          <p:nvGraphicFramePr>
            <p:cNvPr id="12293" name="Object 5"/>
            <p:cNvGraphicFramePr>
              <a:graphicFrameLocks noChangeAspect="1"/>
            </p:cNvGraphicFramePr>
            <p:nvPr/>
          </p:nvGraphicFramePr>
          <p:xfrm>
            <a:off x="1351" y="1848"/>
            <a:ext cx="633" cy="3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6" name="Equation" r:id="rId3" imgW="469800" imgH="279360" progId="Equation.3">
                    <p:embed/>
                  </p:oleObj>
                </mc:Choice>
                <mc:Fallback>
                  <p:oleObj name="Equation" r:id="rId3" imgW="469800" imgH="27936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51" y="1848"/>
                          <a:ext cx="633" cy="37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2294" name="Object 6"/>
            <p:cNvGraphicFramePr>
              <a:graphicFrameLocks noChangeAspect="1"/>
            </p:cNvGraphicFramePr>
            <p:nvPr/>
          </p:nvGraphicFramePr>
          <p:xfrm>
            <a:off x="1335" y="2102"/>
            <a:ext cx="684" cy="3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977" name="Equation" r:id="rId5" imgW="495000" imgH="279360" progId="Equation.3">
                    <p:embed/>
                  </p:oleObj>
                </mc:Choice>
                <mc:Fallback>
                  <p:oleObj name="Equation" r:id="rId5" imgW="495000" imgH="27936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35" y="2102"/>
                          <a:ext cx="684" cy="3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 dirty="0"/>
              <a:t>Catalysis</a:t>
            </a:r>
            <a:br>
              <a:rPr lang="en-US" sz="3800" dirty="0"/>
            </a:br>
            <a:endParaRPr lang="en-US" sz="3800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 catalyst is a chemical species that speeds up the rate of a reaction but is not consumed (and is potentially recoverable) during the course of the reaction</a:t>
            </a:r>
          </a:p>
          <a:p>
            <a:pPr lvl="1"/>
            <a:r>
              <a:rPr lang="en-US"/>
              <a:t>Ex:  catalytic converters, enzymes</a:t>
            </a:r>
          </a:p>
          <a:p>
            <a:r>
              <a:rPr lang="en-US"/>
              <a:t>Classified into two broad categories:</a:t>
            </a:r>
          </a:p>
          <a:p>
            <a:pPr lvl="1"/>
            <a:r>
              <a:rPr lang="en-US"/>
              <a:t>Homogeneous vs. Heterogeneous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Expressing Average Rates of Reaction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51763" cy="1022350"/>
          </a:xfrm>
        </p:spPr>
        <p:txBody>
          <a:bodyPr/>
          <a:lstStyle/>
          <a:p>
            <a:pPr eaLnBrk="1" hangingPunct="1"/>
            <a:r>
              <a:rPr lang="en-US" sz="2400" smtClean="0"/>
              <a:t>The rate at which this reaction proceeds can be expressed in one of two ways:</a:t>
            </a:r>
          </a:p>
        </p:txBody>
      </p:sp>
      <p:graphicFrame>
        <p:nvGraphicFramePr>
          <p:cNvPr id="102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81025" y="2613025"/>
          <a:ext cx="8534400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4749480" imgH="419040" progId="Equation.3">
                  <p:embed/>
                </p:oleObj>
              </mc:Choice>
              <mc:Fallback>
                <p:oleObj name="Equation" r:id="rId3" imgW="4749480" imgH="4190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2613025"/>
                        <a:ext cx="8534400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665288" y="4187825"/>
          <a:ext cx="6040437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2971800" imgH="393480" progId="Equation.3">
                  <p:embed/>
                </p:oleObj>
              </mc:Choice>
              <mc:Fallback>
                <p:oleObj name="Equation" r:id="rId5" imgW="2971800" imgH="39348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5288" y="4187825"/>
                        <a:ext cx="6040437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8"/>
          <p:cNvSpPr txBox="1">
            <a:spLocks noChangeArrowheads="1"/>
          </p:cNvSpPr>
          <p:nvPr/>
        </p:nvSpPr>
        <p:spPr bwMode="auto">
          <a:xfrm>
            <a:off x="4208463" y="3627438"/>
            <a:ext cx="641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OR</a:t>
            </a:r>
          </a:p>
        </p:txBody>
      </p:sp>
      <p:sp>
        <p:nvSpPr>
          <p:cNvPr id="1031" name="Rectangle 9"/>
          <p:cNvSpPr>
            <a:spLocks noChangeArrowheads="1"/>
          </p:cNvSpPr>
          <p:nvPr/>
        </p:nvSpPr>
        <p:spPr bwMode="auto">
          <a:xfrm>
            <a:off x="882650" y="5459413"/>
            <a:ext cx="7751763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400"/>
              <a:t>Minus sign is used simply because reaction rates are typically expressed as positive numbers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Catalysis and the Arrhenius Equation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55625" y="2824163"/>
            <a:ext cx="3422650" cy="3005137"/>
          </a:xfrm>
        </p:spPr>
        <p:txBody>
          <a:bodyPr/>
          <a:lstStyle/>
          <a:p>
            <a:r>
              <a:rPr lang="en-US"/>
              <a:t>Catalysts work by altering either E</a:t>
            </a:r>
            <a:r>
              <a:rPr lang="en-US" baseline="-25000"/>
              <a:t>a</a:t>
            </a:r>
            <a:r>
              <a:rPr lang="en-US"/>
              <a:t> or A</a:t>
            </a:r>
          </a:p>
          <a:p>
            <a:pPr lvl="1"/>
            <a:r>
              <a:rPr lang="en-US"/>
              <a:t>Most effective catalysts alter E</a:t>
            </a:r>
            <a:r>
              <a:rPr lang="en-US" baseline="-25000"/>
              <a:t>a</a:t>
            </a:r>
            <a:endParaRPr lang="en-US"/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175433" y="1681452"/>
          <a:ext cx="2754312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3" name="Equation" r:id="rId3" imgW="876240" imgH="253800" progId="Equation.3">
                  <p:embed/>
                </p:oleObj>
              </mc:Choice>
              <mc:Fallback>
                <p:oleObj name="Equation" r:id="rId3" imgW="87624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433" y="1681452"/>
                        <a:ext cx="2754312" cy="798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6" name="Picture 6" descr="14_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65638" y="2744788"/>
            <a:ext cx="4419600" cy="2955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Heterogeneous Catalysis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0888" y="1792288"/>
            <a:ext cx="8229600" cy="1157287"/>
          </a:xfrm>
        </p:spPr>
        <p:txBody>
          <a:bodyPr/>
          <a:lstStyle/>
          <a:p>
            <a:r>
              <a:rPr lang="en-US" dirty="0"/>
              <a:t>Usually involves </a:t>
            </a:r>
            <a:r>
              <a:rPr lang="en-US" dirty="0">
                <a:solidFill>
                  <a:srgbClr val="FF0000"/>
                </a:solidFill>
              </a:rPr>
              <a:t>adsorption</a:t>
            </a:r>
            <a:r>
              <a:rPr lang="en-US" dirty="0"/>
              <a:t> of one of the reagents onto the surface of the catalyst</a:t>
            </a:r>
          </a:p>
        </p:txBody>
      </p:sp>
      <p:pic>
        <p:nvPicPr>
          <p:cNvPr id="17412" name="Picture 4" descr="14_21a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3054" y="3613006"/>
            <a:ext cx="7620000" cy="2533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Enzymes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43024" y="4513118"/>
            <a:ext cx="5348287" cy="189071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100" dirty="0"/>
              <a:t>Enzymes provide their dramatic effect on reaction rate by providing a </a:t>
            </a:r>
            <a:r>
              <a:rPr lang="en-US" sz="2100" dirty="0" err="1"/>
              <a:t>preorganized</a:t>
            </a:r>
            <a:r>
              <a:rPr lang="en-US" sz="2100" dirty="0"/>
              <a:t> transition state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Ex:  </a:t>
            </a:r>
            <a:r>
              <a:rPr lang="en-US" sz="2000" dirty="0" err="1"/>
              <a:t>Nitrogenase</a:t>
            </a:r>
            <a:r>
              <a:rPr lang="en-US" sz="2000" dirty="0"/>
              <a:t> catalyzes the conversion of N</a:t>
            </a:r>
            <a:r>
              <a:rPr lang="en-US" sz="2000" baseline="-25000" dirty="0"/>
              <a:t>2</a:t>
            </a:r>
            <a:r>
              <a:rPr lang="en-US" sz="2000" dirty="0"/>
              <a:t> into NH</a:t>
            </a:r>
            <a:r>
              <a:rPr lang="en-US" sz="2000" baseline="-25000" dirty="0"/>
              <a:t>3</a:t>
            </a:r>
            <a:endParaRPr lang="en-US" sz="2000" dirty="0"/>
          </a:p>
        </p:txBody>
      </p:sp>
      <p:pic>
        <p:nvPicPr>
          <p:cNvPr id="18436" name="Picture 4" descr="14_2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3506" y="1700501"/>
            <a:ext cx="5103812" cy="2449512"/>
          </a:xfrm>
          <a:prstGeom prst="rect">
            <a:avLst/>
          </a:prstGeom>
          <a:noFill/>
        </p:spPr>
      </p:pic>
      <p:pic>
        <p:nvPicPr>
          <p:cNvPr id="18437" name="Picture 5" descr="Nitrogena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009" y="1550843"/>
            <a:ext cx="2595562" cy="4849813"/>
          </a:xfrm>
          <a:prstGeom prst="rect">
            <a:avLst/>
          </a:prstGeom>
          <a:noFill/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35803" y="6445250"/>
            <a:ext cx="35194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100" dirty="0"/>
              <a:t>MM = 216000-270000 g/mol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Lock and Key Model of Enzyme Catalysis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8927" y="1662545"/>
            <a:ext cx="8229600" cy="1819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600" dirty="0">
                <a:solidFill>
                  <a:srgbClr val="FF0000"/>
                </a:solidFill>
              </a:rPr>
              <a:t>The Lock and Key Model</a:t>
            </a:r>
            <a:r>
              <a:rPr lang="en-US" sz="2600" dirty="0"/>
              <a:t> is a very simplified view of how enzymes catalyze reactions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Substrates are forced into an active site that has a </a:t>
            </a:r>
            <a:r>
              <a:rPr lang="en-US" sz="2200" dirty="0" err="1"/>
              <a:t>preorganized</a:t>
            </a:r>
            <a:r>
              <a:rPr lang="en-US" sz="2200" dirty="0"/>
              <a:t> geometry that perfectly matches the transition state of the reaction being catalyzed</a:t>
            </a:r>
          </a:p>
        </p:txBody>
      </p:sp>
      <p:pic>
        <p:nvPicPr>
          <p:cNvPr id="21508" name="Picture 4" descr="14_2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313" y="3433763"/>
            <a:ext cx="6369050" cy="2697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800" smtClean="0"/>
              <a:t>Calculating the Average Rate of Reaction</a:t>
            </a:r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3360738" cy="453072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dirty="0" smtClean="0"/>
              <a:t>Using the data shown to the right, calculate the average rate of rate of reaction of </a:t>
            </a:r>
            <a:r>
              <a:rPr lang="en-US" sz="2400" dirty="0" err="1" smtClean="0"/>
              <a:t>C</a:t>
            </a:r>
            <a:r>
              <a:rPr lang="en-US" sz="2400" baseline="-25000" dirty="0" err="1" smtClean="0"/>
              <a:t>4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9</a:t>
            </a:r>
            <a:r>
              <a:rPr lang="en-US" sz="2400" dirty="0" err="1" smtClean="0"/>
              <a:t>Cl</a:t>
            </a:r>
            <a:r>
              <a:rPr lang="en-US" sz="2400" dirty="0" smtClean="0"/>
              <a:t> with water between 0.0 and 200.0 s.</a:t>
            </a:r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dirty="0" smtClean="0"/>
          </a:p>
        </p:txBody>
      </p:sp>
      <p:pic>
        <p:nvPicPr>
          <p:cNvPr id="11268" name="Picture 6" descr="14_T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074863"/>
            <a:ext cx="4648200" cy="307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Change of Rate with Time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3679825" cy="3395663"/>
          </a:xfrm>
        </p:spPr>
        <p:txBody>
          <a:bodyPr/>
          <a:lstStyle/>
          <a:p>
            <a:pPr eaLnBrk="1" hangingPunct="1"/>
            <a:r>
              <a:rPr lang="en-US" smtClean="0"/>
              <a:t>Graphical comparison of data from the previous slide gives the following plot:</a:t>
            </a:r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028700" y="5484813"/>
            <a:ext cx="77724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</a:pPr>
            <a:r>
              <a:rPr lang="en-US" sz="2800"/>
              <a:t>Why does the plot asymptotically approach 0?  Why isn’t the plot linear?</a:t>
            </a:r>
          </a:p>
        </p:txBody>
      </p:sp>
      <p:pic>
        <p:nvPicPr>
          <p:cNvPr id="12293" name="Picture 5" descr="14_0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56138" y="1582738"/>
            <a:ext cx="3689350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Instantaneous Rate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4400" y="1600200"/>
            <a:ext cx="7743825" cy="1830388"/>
          </a:xfrm>
        </p:spPr>
        <p:txBody>
          <a:bodyPr/>
          <a:lstStyle/>
          <a:p>
            <a:pPr eaLnBrk="1" hangingPunct="1"/>
            <a:r>
              <a:rPr lang="en-US" smtClean="0"/>
              <a:t>The </a:t>
            </a:r>
            <a:r>
              <a:rPr lang="en-US" smtClean="0">
                <a:solidFill>
                  <a:schemeClr val="accent2"/>
                </a:solidFill>
              </a:rPr>
              <a:t>instantaneous rate</a:t>
            </a:r>
            <a:r>
              <a:rPr lang="en-US" smtClean="0"/>
              <a:t> of reaction at time, t, can be determined by evaluating the slope of the tangent line to a curve from a plot of </a:t>
            </a:r>
            <a:r>
              <a:rPr lang="en-US" smtClean="0">
                <a:sym typeface="Symbol" pitchFamily="18" charset="2"/>
              </a:rPr>
              <a:t>[A] vs. time:</a:t>
            </a:r>
          </a:p>
        </p:txBody>
      </p:sp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2200" y="3197225"/>
            <a:ext cx="4932363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5157788"/>
            <a:ext cx="3609975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/>
              <a:t>What would be the</a:t>
            </a:r>
          </a:p>
          <a:p>
            <a:r>
              <a:rPr lang="en-US" sz="2800"/>
              <a:t>instantaneous rate of </a:t>
            </a:r>
          </a:p>
          <a:p>
            <a:r>
              <a:rPr lang="en-US" sz="2800"/>
              <a:t>reaction at 10.0 s?</a:t>
            </a:r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>
            <a:off x="4324350" y="4381500"/>
            <a:ext cx="2524125" cy="1905000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50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709613" y="3503613"/>
          <a:ext cx="2765425" cy="1276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Equation" r:id="rId4" imgW="1815840" imgH="838080" progId="Equation.DSMT4">
                  <p:embed/>
                </p:oleObj>
              </mc:Choice>
              <mc:Fallback>
                <p:oleObj name="Equation" r:id="rId4" imgW="1815840" imgH="83808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613" y="3503613"/>
                        <a:ext cx="2765425" cy="1276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Instantaneous Rates (cont.)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772400" cy="1379538"/>
          </a:xfrm>
        </p:spPr>
        <p:txBody>
          <a:bodyPr/>
          <a:lstStyle/>
          <a:p>
            <a:pPr eaLnBrk="1" hangingPunct="1"/>
            <a:r>
              <a:rPr lang="en-US" smtClean="0"/>
              <a:t>What would be the instantaneous rate of change for the reaction depicted in this plot at t = 10 s?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0038" y="2820988"/>
            <a:ext cx="6303962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Line 6"/>
          <p:cNvSpPr>
            <a:spLocks noChangeShapeType="1"/>
          </p:cNvSpPr>
          <p:nvPr/>
        </p:nvSpPr>
        <p:spPr bwMode="auto">
          <a:xfrm>
            <a:off x="3817938" y="3817938"/>
            <a:ext cx="1828800" cy="2176462"/>
          </a:xfrm>
          <a:prstGeom prst="line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4" grpId="0" animBg="1"/>
    </p:bldLst>
  </p:timing>
</p:sld>
</file>

<file path=ppt/theme/theme1.xml><?xml version="1.0" encoding="utf-8"?>
<a:theme xmlns:a="http://schemas.openxmlformats.org/drawingml/2006/main" name="Layers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RespondQuestionMaster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RespondGraphMaster">
  <a:themeElements>
    <a:clrScheme name="Layers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Layers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Layers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yers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yers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Layers</Template>
  <TotalTime>684</TotalTime>
  <Words>2285</Words>
  <Application>Microsoft Office PowerPoint</Application>
  <PresentationFormat>On-screen Show (4:3)</PresentationFormat>
  <Paragraphs>353</Paragraphs>
  <Slides>53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53</vt:i4>
      </vt:variant>
    </vt:vector>
  </HeadingPairs>
  <TitlesOfParts>
    <vt:vector size="59" baseType="lpstr">
      <vt:lpstr>Layers</vt:lpstr>
      <vt:lpstr>iRespondQuestionMaster</vt:lpstr>
      <vt:lpstr>iRespondGraphMaster</vt:lpstr>
      <vt:lpstr>Equation</vt:lpstr>
      <vt:lpstr>Chart</vt:lpstr>
      <vt:lpstr>Microsoft Excel Chart</vt:lpstr>
      <vt:lpstr>Chemical Kinetics</vt:lpstr>
      <vt:lpstr>Chemical Kinetics</vt:lpstr>
      <vt:lpstr>Factors that Affect Reaction Rates </vt:lpstr>
      <vt:lpstr>Reaction Rates </vt:lpstr>
      <vt:lpstr>Expressing Average Rates of Reaction</vt:lpstr>
      <vt:lpstr>Calculating the Average Rate of Reaction</vt:lpstr>
      <vt:lpstr>Change of Rate with Time</vt:lpstr>
      <vt:lpstr>Instantaneous Rate</vt:lpstr>
      <vt:lpstr>Instantaneous Rates (cont.)</vt:lpstr>
      <vt:lpstr>Reaction Rates and Stoichiometry</vt:lpstr>
      <vt:lpstr>Equating Rates Using Stoichiometry</vt:lpstr>
      <vt:lpstr>Relating Rates of Product Appearance and Reactant Disappearance</vt:lpstr>
      <vt:lpstr>The Rate Law:  The Effect of Concentration on Rate</vt:lpstr>
      <vt:lpstr>Rate Laws</vt:lpstr>
      <vt:lpstr>Calculating the Rate Constant, k</vt:lpstr>
      <vt:lpstr>Reaction Orders</vt:lpstr>
      <vt:lpstr>Exponents in the Rate Law</vt:lpstr>
      <vt:lpstr>Overall Reaction Order</vt:lpstr>
      <vt:lpstr>Units of Rate Constants</vt:lpstr>
      <vt:lpstr>Using the Method of Initial Rates</vt:lpstr>
      <vt:lpstr>Using the Method of Initial Rates</vt:lpstr>
      <vt:lpstr>First Order Reactions and the Integrated Rate Law</vt:lpstr>
      <vt:lpstr>Using the First Order Integrated Rate Law</vt:lpstr>
      <vt:lpstr>Verifying Order of Reaction Using Integrated Rate Law</vt:lpstr>
      <vt:lpstr>Second Order Reactions and the Integrated Rate Law</vt:lpstr>
      <vt:lpstr>Determining Reaction Order from the Integrated Rate Law</vt:lpstr>
      <vt:lpstr>Determining Reaction Order from the Integrated Rate Law</vt:lpstr>
      <vt:lpstr>Reaction Half-Life</vt:lpstr>
      <vt:lpstr>Half-Life Expressions</vt:lpstr>
      <vt:lpstr>Calculating Half-Life</vt:lpstr>
      <vt:lpstr>Calculating Half-Life (cont.)</vt:lpstr>
      <vt:lpstr>The Collision Model of Chemical Reactivity</vt:lpstr>
      <vt:lpstr>Orientation Factor</vt:lpstr>
      <vt:lpstr>Activation Energy</vt:lpstr>
      <vt:lpstr>Activation Energy and Energy Profiles</vt:lpstr>
      <vt:lpstr>Comparing Energy Profiles</vt:lpstr>
      <vt:lpstr>The Arrhenius Equation</vt:lpstr>
      <vt:lpstr>Integrating the Arrhenius Equation</vt:lpstr>
      <vt:lpstr>Determining Activation Energy</vt:lpstr>
      <vt:lpstr>Reaction Mechanisms </vt:lpstr>
      <vt:lpstr>Molecularity</vt:lpstr>
      <vt:lpstr>Multistep Mechanisms</vt:lpstr>
      <vt:lpstr>Determining Molecularity and Identifying Intermediates</vt:lpstr>
      <vt:lpstr>Rate Laws for Elementary Reactions</vt:lpstr>
      <vt:lpstr>The Rate-Determining Step for Multistep Mechanisms</vt:lpstr>
      <vt:lpstr>Slow Initial Step</vt:lpstr>
      <vt:lpstr>Fast Initial Step</vt:lpstr>
      <vt:lpstr>Evaluating Reaction Mechanisms</vt:lpstr>
      <vt:lpstr>Catalysis </vt:lpstr>
      <vt:lpstr>Catalysis and the Arrhenius Equation</vt:lpstr>
      <vt:lpstr>Heterogeneous Catalysis</vt:lpstr>
      <vt:lpstr>Enzymes</vt:lpstr>
      <vt:lpstr>Lock and Key Model of Enzyme Catalysis</vt:lpstr>
    </vt:vector>
  </TitlesOfParts>
  <Company>Cobb County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Chemical Kinetics</dc:title>
  <dc:creator>Cobb County School District</dc:creator>
  <cp:lastModifiedBy>John Cody</cp:lastModifiedBy>
  <cp:revision>28</cp:revision>
  <dcterms:created xsi:type="dcterms:W3CDTF">2009-03-02T17:34:45Z</dcterms:created>
  <dcterms:modified xsi:type="dcterms:W3CDTF">2015-03-12T13:32:18Z</dcterms:modified>
</cp:coreProperties>
</file>