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4" r:id="rId24"/>
    <p:sldId id="275" r:id="rId25"/>
    <p:sldId id="278" r:id="rId26"/>
    <p:sldId id="280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8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7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85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80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85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48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85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62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8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51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9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48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16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7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8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6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5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9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1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61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50EEF84-3C7D-4DEB-9D8C-8B4080D5929F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7FC067E-910B-466C-B8CA-39F7E8BB71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1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Reactions of Alkyl Halides:  Nucleophilic Substitutions and Eliminations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Solvent Effects on Reaction Rate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r>
              <a:rPr lang="en-US" dirty="0" smtClean="0"/>
              <a:t>For the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2</a:t>
            </a:r>
            <a:r>
              <a:rPr lang="en-US" dirty="0" smtClean="0"/>
              <a:t> reaction </a:t>
            </a:r>
            <a:r>
              <a:rPr lang="en-US" dirty="0"/>
              <a:t>polar </a:t>
            </a:r>
            <a:r>
              <a:rPr lang="en-US" dirty="0" smtClean="0"/>
              <a:t>aprotic solvents work best because they help solvate the </a:t>
            </a:r>
            <a:r>
              <a:rPr lang="en-US" dirty="0" err="1" smtClean="0"/>
              <a:t>cation</a:t>
            </a:r>
            <a:r>
              <a:rPr lang="en-US" dirty="0" smtClean="0"/>
              <a:t> which leaves the negatively charged nucleophile free to react with electrophile</a:t>
            </a:r>
          </a:p>
        </p:txBody>
      </p:sp>
      <p:pic>
        <p:nvPicPr>
          <p:cNvPr id="9" name="Picture 4" descr="11p3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521450" cy="175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5625316"/>
            <a:ext cx="573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Polar </a:t>
            </a:r>
            <a:r>
              <a:rPr lang="en-US" dirty="0" err="1" smtClean="0"/>
              <a:t>protic</a:t>
            </a:r>
            <a:r>
              <a:rPr lang="en-US" dirty="0" smtClean="0"/>
              <a:t> solvents can H-bond to the negatively charged nucleophile and lower its </a:t>
            </a:r>
            <a:r>
              <a:rPr lang="en-US" dirty="0" err="1" smtClean="0"/>
              <a:t>nucleophilicity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51237"/>
            <a:ext cx="1884363" cy="167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58000" y="4724400"/>
            <a:ext cx="2036763" cy="1905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Characteristic of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2</a:t>
            </a:r>
            <a:r>
              <a:rPr lang="en-US" dirty="0" smtClean="0"/>
              <a:t>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important to remember regarding the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2</a:t>
            </a:r>
            <a:r>
              <a:rPr lang="en-US" dirty="0" smtClean="0"/>
              <a:t> mechanism is that it is a </a:t>
            </a:r>
            <a:r>
              <a:rPr lang="en-US" dirty="0" err="1" smtClean="0"/>
              <a:t>sterespecific</a:t>
            </a:r>
            <a:r>
              <a:rPr lang="en-US" dirty="0" smtClean="0"/>
              <a:t> reaction</a:t>
            </a:r>
          </a:p>
          <a:p>
            <a:pPr lvl="1"/>
            <a:r>
              <a:rPr lang="en-US" dirty="0" smtClean="0"/>
              <a:t>If the starting material is </a:t>
            </a:r>
            <a:r>
              <a:rPr lang="en-US" dirty="0" err="1" smtClean="0"/>
              <a:t>enantiomerically</a:t>
            </a:r>
            <a:r>
              <a:rPr lang="en-US" dirty="0" smtClean="0"/>
              <a:t> pure, then the product will be as well; however, </a:t>
            </a:r>
            <a:r>
              <a:rPr lang="en-US" i="1" dirty="0" smtClean="0"/>
              <a:t>it will proceed with an inversion of stereochemistry</a:t>
            </a:r>
          </a:p>
          <a:p>
            <a:pPr lvl="2"/>
            <a:r>
              <a:rPr lang="en-US" dirty="0" smtClean="0"/>
              <a:t>R will become S and vice versa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22669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463921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You can think of it as opening an umbrella too far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72200" y="4962376"/>
            <a:ext cx="1524000" cy="90502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4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11.4  The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1</a:t>
            </a:r>
            <a:r>
              <a:rPr lang="en-US" dirty="0" smtClean="0"/>
              <a:t>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r>
              <a:rPr lang="en-US" dirty="0" smtClean="0"/>
              <a:t>As can be seen from the name, this mechanism is a </a:t>
            </a:r>
            <a:r>
              <a:rPr lang="en-US" dirty="0" err="1" smtClean="0"/>
              <a:t>unimolecular</a:t>
            </a:r>
            <a:r>
              <a:rPr lang="en-US" dirty="0" smtClean="0"/>
              <a:t> mechanism and the rate of reactivity below sheds light on how the reaction actually proceeds</a:t>
            </a:r>
            <a:endParaRPr lang="en-US" dirty="0"/>
          </a:p>
        </p:txBody>
      </p:sp>
      <p:pic>
        <p:nvPicPr>
          <p:cNvPr id="4" name="Picture 4" descr="11p3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14650"/>
            <a:ext cx="6616700" cy="319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0850" y="6328410"/>
            <a:ext cx="57023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Order of reactivity is opposite of that expected for </a:t>
            </a:r>
            <a:r>
              <a:rPr lang="en-US" i="1" dirty="0" err="1" smtClean="0">
                <a:solidFill>
                  <a:srgbClr val="00B0F0"/>
                </a:solidFill>
              </a:rPr>
              <a:t>S</a:t>
            </a:r>
            <a:r>
              <a:rPr lang="en-US" i="1" baseline="-25000" dirty="0" err="1" smtClean="0">
                <a:solidFill>
                  <a:srgbClr val="00B0F0"/>
                </a:solidFill>
              </a:rPr>
              <a:t>N</a:t>
            </a:r>
            <a:r>
              <a:rPr lang="en-US" i="1" baseline="30000" dirty="0" err="1" smtClean="0">
                <a:solidFill>
                  <a:srgbClr val="00B0F0"/>
                </a:solidFill>
              </a:rPr>
              <a:t>2</a:t>
            </a:r>
            <a:endParaRPr lang="en-US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Associated with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1</a:t>
            </a:r>
            <a:r>
              <a:rPr lang="en-US" dirty="0" smtClean="0"/>
              <a:t>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/>
          <a:lstStyle/>
          <a:p>
            <a:r>
              <a:rPr lang="en-US" dirty="0" smtClean="0"/>
              <a:t>First order process where nucleophile doesn’t even affect reaction kinetics</a:t>
            </a:r>
          </a:p>
          <a:p>
            <a:r>
              <a:rPr lang="en-US" dirty="0" smtClean="0"/>
              <a:t>Let’s take a look at the reaction between </a:t>
            </a:r>
            <a:r>
              <a:rPr lang="en-US" i="1" dirty="0" err="1" smtClean="0"/>
              <a:t>tert</a:t>
            </a:r>
            <a:r>
              <a:rPr lang="en-US" dirty="0" smtClean="0"/>
              <a:t>-butyl bromide and water </a:t>
            </a:r>
          </a:p>
          <a:p>
            <a:pPr lvl="1"/>
            <a:r>
              <a:rPr lang="en-US" dirty="0" smtClean="0"/>
              <a:t>Hydrolysis reaction</a:t>
            </a:r>
          </a:p>
          <a:p>
            <a:pPr lvl="1"/>
            <a:r>
              <a:rPr lang="en-US" dirty="0" smtClean="0"/>
              <a:t>Too </a:t>
            </a:r>
            <a:r>
              <a:rPr lang="en-US" dirty="0" err="1" smtClean="0"/>
              <a:t>sterically</a:t>
            </a:r>
            <a:r>
              <a:rPr lang="en-US" dirty="0" smtClean="0"/>
              <a:t> hindered to occur via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2</a:t>
            </a:r>
            <a:r>
              <a:rPr lang="en-US" dirty="0" smtClean="0"/>
              <a:t> 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Stereochemistry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47800"/>
          </a:xfrm>
        </p:spPr>
        <p:txBody>
          <a:bodyPr/>
          <a:lstStyle/>
          <a:p>
            <a:r>
              <a:rPr lang="en-US" dirty="0" smtClean="0"/>
              <a:t>Because the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1</a:t>
            </a:r>
            <a:r>
              <a:rPr lang="en-US" dirty="0" smtClean="0"/>
              <a:t> reaction is a two step process involving a </a:t>
            </a:r>
            <a:r>
              <a:rPr lang="en-US" dirty="0" err="1" smtClean="0"/>
              <a:t>trigonal</a:t>
            </a:r>
            <a:r>
              <a:rPr lang="en-US" dirty="0" smtClean="0"/>
              <a:t> planar intermediate chirality is lost and racemization of the product is observed</a:t>
            </a:r>
            <a:endParaRPr lang="en-US" dirty="0"/>
          </a:p>
        </p:txBody>
      </p:sp>
      <p:pic>
        <p:nvPicPr>
          <p:cNvPr id="4" name="Picture 4" descr="1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13" y="2819400"/>
            <a:ext cx="7014573" cy="368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7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11.5  Characteristics of the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1</a:t>
            </a:r>
            <a:r>
              <a:rPr lang="en-US" dirty="0" smtClean="0"/>
              <a:t>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r>
              <a:rPr lang="en-US" dirty="0" smtClean="0"/>
              <a:t>The factors that affected the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2</a:t>
            </a:r>
            <a:r>
              <a:rPr lang="en-US" dirty="0" smtClean="0"/>
              <a:t> reaction also affect the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1</a:t>
            </a:r>
            <a:r>
              <a:rPr lang="en-US" dirty="0" smtClean="0"/>
              <a:t> reaction</a:t>
            </a:r>
          </a:p>
          <a:p>
            <a:pPr lvl="1"/>
            <a:r>
              <a:rPr lang="en-US" dirty="0" smtClean="0"/>
              <a:t>For each variable it is very important to consider how it will affect the stability (energy) of the carbocation intermediate that is formed.</a:t>
            </a:r>
          </a:p>
          <a:p>
            <a:r>
              <a:rPr lang="en-US" dirty="0" smtClean="0"/>
              <a:t>When considering the substrate you have to consider how it can stabilize this intermediate</a:t>
            </a:r>
            <a:endParaRPr lang="en-US" dirty="0"/>
          </a:p>
        </p:txBody>
      </p:sp>
      <p:pic>
        <p:nvPicPr>
          <p:cNvPr id="4" name="Picture 4" descr="11p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" y="4114800"/>
            <a:ext cx="8202613" cy="256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1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Benzylic</a:t>
            </a:r>
            <a:r>
              <a:rPr lang="en-US" dirty="0" smtClean="0"/>
              <a:t> </a:t>
            </a:r>
            <a:r>
              <a:rPr lang="en-US" dirty="0" err="1" smtClean="0"/>
              <a:t>Carbocations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dirty="0" smtClean="0"/>
              <a:t>Almost like a special case of the </a:t>
            </a:r>
            <a:r>
              <a:rPr lang="en-US" dirty="0" err="1" smtClean="0"/>
              <a:t>allylic</a:t>
            </a:r>
            <a:r>
              <a:rPr lang="en-US" dirty="0" smtClean="0"/>
              <a:t> carbocation</a:t>
            </a:r>
          </a:p>
          <a:p>
            <a:pPr lvl="1"/>
            <a:r>
              <a:rPr lang="en-US" dirty="0" smtClean="0"/>
              <a:t>Unusually stable due to charge stabilization through resonance</a:t>
            </a:r>
            <a:endParaRPr lang="en-US" dirty="0"/>
          </a:p>
        </p:txBody>
      </p:sp>
      <p:pic>
        <p:nvPicPr>
          <p:cNvPr id="4" name="Picture 4" descr="1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7669213" cy="414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Leaving Group and Nucleophile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200"/>
          </a:xfrm>
        </p:spPr>
        <p:txBody>
          <a:bodyPr/>
          <a:lstStyle/>
          <a:p>
            <a:r>
              <a:rPr lang="en-US" dirty="0" smtClean="0"/>
              <a:t>The order of reactivity regarding the leaving group is exactly the same as that for the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2</a:t>
            </a:r>
            <a:r>
              <a:rPr lang="en-US" dirty="0" smtClean="0"/>
              <a:t> reaction and for the exact same reason</a:t>
            </a:r>
          </a:p>
          <a:p>
            <a:endParaRPr lang="en-US" dirty="0"/>
          </a:p>
          <a:p>
            <a:r>
              <a:rPr lang="en-US" dirty="0" smtClean="0"/>
              <a:t>Because the nucleophile does not appear in the rate law for the reaction it will have absolutely no bearing on the reaction kinetics</a:t>
            </a:r>
          </a:p>
          <a:p>
            <a:pPr lvl="1"/>
            <a:r>
              <a:rPr lang="en-US" dirty="0" smtClean="0"/>
              <a:t>Rate of formation of carbocation intermediate is the only determining factor</a:t>
            </a:r>
          </a:p>
        </p:txBody>
      </p:sp>
      <p:pic>
        <p:nvPicPr>
          <p:cNvPr id="4" name="Picture 4" descr="11p378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91" y="5269280"/>
            <a:ext cx="5362417" cy="14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9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Solvent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r>
              <a:rPr lang="en-US" dirty="0" smtClean="0"/>
              <a:t>The reason for the solvent effect for an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1</a:t>
            </a:r>
            <a:r>
              <a:rPr lang="en-US" dirty="0" smtClean="0"/>
              <a:t> reaction is different from that for an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2</a:t>
            </a:r>
            <a:r>
              <a:rPr lang="en-US" dirty="0" smtClean="0"/>
              <a:t> reaction.  </a:t>
            </a:r>
          </a:p>
          <a:p>
            <a:pPr lvl="1"/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protic</a:t>
            </a:r>
            <a:r>
              <a:rPr lang="en-US" dirty="0" smtClean="0"/>
              <a:t> solvents slow the reaction down due to lowering of the nucleophile’s </a:t>
            </a:r>
            <a:r>
              <a:rPr lang="en-US" dirty="0" err="1" smtClean="0"/>
              <a:t>nucleophilicity</a:t>
            </a:r>
            <a:endParaRPr lang="en-US" dirty="0" smtClean="0"/>
          </a:p>
          <a:p>
            <a:pPr lvl="1"/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protic</a:t>
            </a:r>
            <a:r>
              <a:rPr lang="en-US" dirty="0" smtClean="0"/>
              <a:t> solvents enhance the reaction because they stabilize the carbocation intermediate</a:t>
            </a:r>
            <a:endParaRPr lang="en-US" dirty="0"/>
          </a:p>
        </p:txBody>
      </p:sp>
      <p:pic>
        <p:nvPicPr>
          <p:cNvPr id="4" name="Picture 4" descr="11p38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93" y="3917985"/>
            <a:ext cx="6678613" cy="292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r>
              <a:rPr lang="en-US" dirty="0" smtClean="0"/>
              <a:t>Which mechanism is most likely for the examples shown below?</a:t>
            </a:r>
            <a:endParaRPr lang="en-US" dirty="0"/>
          </a:p>
        </p:txBody>
      </p:sp>
      <p:pic>
        <p:nvPicPr>
          <p:cNvPr id="4" name="Picture 4" descr="11p38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819400"/>
            <a:ext cx="8964613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1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vs. 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38450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Substitution</a:t>
            </a:r>
            <a:r>
              <a:rPr lang="en-US" dirty="0" smtClean="0"/>
              <a:t> reactions involve the substitution of one nucleophile for another</a:t>
            </a:r>
          </a:p>
          <a:p>
            <a:pPr lvl="1"/>
            <a:r>
              <a:rPr lang="en-US" dirty="0" smtClean="0"/>
              <a:t>Simply exchanges functional groups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57350"/>
            <a:ext cx="69723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5" y="4191000"/>
            <a:ext cx="71056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3340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Elimination</a:t>
            </a:r>
            <a:r>
              <a:rPr lang="en-US" dirty="0" smtClean="0"/>
              <a:t> involves the removal of the original functional group</a:t>
            </a:r>
          </a:p>
          <a:p>
            <a:pPr lvl="1"/>
            <a:r>
              <a:rPr lang="en-US" dirty="0" smtClean="0"/>
              <a:t>Results in the formation of a double 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1</a:t>
            </a:r>
            <a:r>
              <a:rPr lang="en-US" dirty="0" smtClean="0"/>
              <a:t> or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4" descr="11p38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814638"/>
            <a:ext cx="8964613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7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11.7  Elimination Reactions of Alkyl Halides:  </a:t>
            </a:r>
            <a:r>
              <a:rPr lang="en-US" dirty="0" err="1" smtClean="0"/>
              <a:t>Zaitsev’s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r>
              <a:rPr lang="en-US" dirty="0" smtClean="0"/>
              <a:t>Substitution reactions always result in one product </a:t>
            </a:r>
          </a:p>
          <a:p>
            <a:pPr lvl="1"/>
            <a:r>
              <a:rPr lang="en-US" dirty="0" smtClean="0"/>
              <a:t>If the reaction occurs at all then typically only one product will form</a:t>
            </a:r>
          </a:p>
          <a:p>
            <a:r>
              <a:rPr lang="en-US" dirty="0" smtClean="0"/>
              <a:t>For elimination reactions mixtures of products often occur</a:t>
            </a:r>
          </a:p>
          <a:p>
            <a:pPr lvl="1"/>
            <a:r>
              <a:rPr lang="en-US" dirty="0" smtClean="0"/>
              <a:t>According to </a:t>
            </a:r>
            <a:r>
              <a:rPr lang="en-US" dirty="0" err="1" smtClean="0">
                <a:solidFill>
                  <a:srgbClr val="FF0000"/>
                </a:solidFill>
              </a:rPr>
              <a:t>Zaitsev’s</a:t>
            </a:r>
            <a:r>
              <a:rPr lang="en-US" dirty="0" smtClean="0">
                <a:solidFill>
                  <a:srgbClr val="FF0000"/>
                </a:solidFill>
              </a:rPr>
              <a:t> rule</a:t>
            </a:r>
            <a:r>
              <a:rPr lang="en-US" dirty="0" smtClean="0"/>
              <a:t> the most stable (i.e. most substituted) double bond will form in an elimination reaction</a:t>
            </a:r>
            <a:endParaRPr lang="en-US" dirty="0"/>
          </a:p>
        </p:txBody>
      </p:sp>
      <p:pic>
        <p:nvPicPr>
          <p:cNvPr id="4" name="Picture 4" descr="11p38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03250"/>
            <a:ext cx="6400800" cy="307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6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r>
              <a:rPr lang="en-US" dirty="0" smtClean="0"/>
              <a:t>What product would you expect from the following elimination reactions?</a:t>
            </a:r>
            <a:endParaRPr lang="en-US" dirty="0"/>
          </a:p>
        </p:txBody>
      </p:sp>
      <p:pic>
        <p:nvPicPr>
          <p:cNvPr id="4" name="Picture 4" descr="11p385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49" y="2743200"/>
            <a:ext cx="3797300" cy="148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11p38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" y="5105400"/>
            <a:ext cx="8964613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0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11.8  The </a:t>
            </a:r>
            <a:r>
              <a:rPr lang="en-US" dirty="0" err="1" smtClean="0"/>
              <a:t>E2</a:t>
            </a:r>
            <a:r>
              <a:rPr lang="en-US" dirty="0" smtClean="0"/>
              <a:t>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58620"/>
            <a:ext cx="5029200" cy="3581400"/>
          </a:xfrm>
        </p:spPr>
        <p:txBody>
          <a:bodyPr/>
          <a:lstStyle/>
          <a:p>
            <a:r>
              <a:rPr lang="en-US" dirty="0" smtClean="0"/>
              <a:t>An analogous reaction to the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2</a:t>
            </a:r>
            <a:r>
              <a:rPr lang="en-US" dirty="0" smtClean="0"/>
              <a:t> reaction</a:t>
            </a:r>
          </a:p>
          <a:p>
            <a:pPr lvl="1"/>
            <a:r>
              <a:rPr lang="en-US" dirty="0" smtClean="0"/>
              <a:t>Rate = k[Substrate][Base]</a:t>
            </a:r>
          </a:p>
          <a:p>
            <a:pPr lvl="1"/>
            <a:r>
              <a:rPr lang="en-US" dirty="0" smtClean="0"/>
              <a:t>Base = Strong base such as hydroxide or </a:t>
            </a:r>
            <a:r>
              <a:rPr lang="en-US" dirty="0" err="1" smtClean="0"/>
              <a:t>alkoxide</a:t>
            </a:r>
            <a:r>
              <a:rPr lang="en-US" dirty="0" smtClean="0"/>
              <a:t> (e.g. </a:t>
            </a:r>
            <a:r>
              <a:rPr lang="en-US" dirty="0" err="1" smtClean="0"/>
              <a:t>CH</a:t>
            </a:r>
            <a:r>
              <a:rPr lang="en-US" baseline="-25000" dirty="0" err="1" smtClean="0"/>
              <a:t>3</a:t>
            </a:r>
            <a:r>
              <a:rPr lang="en-US" dirty="0" err="1" smtClean="0"/>
              <a:t>O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</a:p>
          <a:p>
            <a:r>
              <a:rPr lang="en-US" dirty="0" smtClean="0"/>
              <a:t>Occurs with </a:t>
            </a:r>
            <a:r>
              <a:rPr lang="en-US" dirty="0" err="1" smtClean="0"/>
              <a:t>periplanar</a:t>
            </a:r>
            <a:r>
              <a:rPr lang="en-US" dirty="0" smtClean="0"/>
              <a:t> geometry which ends up dictating the stereochemistry of the resulting alkene product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83566"/>
            <a:ext cx="3505200" cy="473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9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11.9  The </a:t>
            </a:r>
            <a:r>
              <a:rPr lang="en-US" dirty="0" err="1" smtClean="0"/>
              <a:t>E2</a:t>
            </a:r>
            <a:r>
              <a:rPr lang="en-US" dirty="0" smtClean="0"/>
              <a:t> Reaction and Cyclohexane Conformation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en-US" dirty="0" smtClean="0"/>
              <a:t>The requirement for anti </a:t>
            </a:r>
            <a:r>
              <a:rPr lang="en-US" dirty="0" err="1" smtClean="0"/>
              <a:t>periplanar</a:t>
            </a:r>
            <a:r>
              <a:rPr lang="en-US" dirty="0" smtClean="0"/>
              <a:t> geometry is actually more important than </a:t>
            </a:r>
            <a:r>
              <a:rPr lang="en-US" dirty="0" err="1" smtClean="0"/>
              <a:t>Zaitsev’s</a:t>
            </a:r>
            <a:r>
              <a:rPr lang="en-US" dirty="0" smtClean="0"/>
              <a:t> rule</a:t>
            </a:r>
          </a:p>
          <a:p>
            <a:pPr lvl="1"/>
            <a:r>
              <a:rPr lang="en-US" dirty="0" smtClean="0"/>
              <a:t>Because the molecular is constrained due to the ring, only when the hydrogen and the leaving group are </a:t>
            </a:r>
            <a:r>
              <a:rPr lang="en-US" dirty="0" err="1" smtClean="0"/>
              <a:t>diaxial</a:t>
            </a:r>
            <a:r>
              <a:rPr lang="en-US" dirty="0" smtClean="0"/>
              <a:t> to each will reaction occur:</a:t>
            </a:r>
            <a:endParaRPr lang="en-US" dirty="0"/>
          </a:p>
        </p:txBody>
      </p:sp>
      <p:pic>
        <p:nvPicPr>
          <p:cNvPr id="4" name="Picture 4" descr="1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70181"/>
            <a:ext cx="5791200" cy="323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4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11.10  The </a:t>
            </a:r>
            <a:r>
              <a:rPr lang="en-US" dirty="0" err="1" smtClean="0"/>
              <a:t>E1</a:t>
            </a:r>
            <a:r>
              <a:rPr lang="en-US" dirty="0" smtClean="0"/>
              <a:t>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r>
              <a:rPr lang="en-US" dirty="0" smtClean="0"/>
              <a:t>First step of the </a:t>
            </a:r>
            <a:r>
              <a:rPr lang="en-US" dirty="0" err="1" smtClean="0"/>
              <a:t>E1</a:t>
            </a:r>
            <a:r>
              <a:rPr lang="en-US" dirty="0" smtClean="0"/>
              <a:t> reaction is exactly the same as the first step in an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1</a:t>
            </a:r>
            <a:r>
              <a:rPr lang="en-US" dirty="0" smtClean="0"/>
              <a:t> reaction</a:t>
            </a:r>
          </a:p>
          <a:p>
            <a:pPr lvl="1"/>
            <a:r>
              <a:rPr lang="en-US" dirty="0" smtClean="0"/>
              <a:t>Formation of a carbocation</a:t>
            </a:r>
          </a:p>
          <a:p>
            <a:r>
              <a:rPr lang="en-US" dirty="0" smtClean="0"/>
              <a:t>Because the same conditions as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1</a:t>
            </a:r>
            <a:r>
              <a:rPr lang="en-US" dirty="0" smtClean="0"/>
              <a:t> are preferred for </a:t>
            </a:r>
            <a:r>
              <a:rPr lang="en-US" dirty="0" err="1" smtClean="0"/>
              <a:t>E1</a:t>
            </a:r>
            <a:r>
              <a:rPr lang="en-US" dirty="0" smtClean="0"/>
              <a:t> a mixture of the two products is often obtained:</a:t>
            </a:r>
            <a:endParaRPr lang="en-US" dirty="0"/>
          </a:p>
        </p:txBody>
      </p:sp>
      <p:pic>
        <p:nvPicPr>
          <p:cNvPr id="4" name="Picture 4" descr="11p3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" y="4114800"/>
            <a:ext cx="8964613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4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11.2  The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2</a:t>
            </a:r>
            <a:r>
              <a:rPr lang="en-US" dirty="0" smtClean="0"/>
              <a:t>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4" name="Picture 4" descr="11p36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2308225"/>
            <a:ext cx="8964613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862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Characteristics:</a:t>
            </a:r>
          </a:p>
          <a:p>
            <a:pPr lvl="1"/>
            <a:r>
              <a:rPr lang="en-US" dirty="0" smtClean="0"/>
              <a:t>Proceeds with 2</a:t>
            </a:r>
            <a:r>
              <a:rPr lang="en-US" baseline="30000" dirty="0" smtClean="0"/>
              <a:t>nd</a:t>
            </a:r>
            <a:r>
              <a:rPr lang="en-US" dirty="0" smtClean="0"/>
              <a:t> order kinetics (bimolecular reaction)</a:t>
            </a:r>
          </a:p>
          <a:p>
            <a:pPr lvl="1"/>
            <a:r>
              <a:rPr lang="en-US" dirty="0" smtClean="0"/>
              <a:t>Always involves </a:t>
            </a:r>
            <a:r>
              <a:rPr lang="en-US" dirty="0" err="1" smtClean="0"/>
              <a:t>stereochemical</a:t>
            </a:r>
            <a:r>
              <a:rPr lang="en-US" dirty="0" smtClean="0"/>
              <a:t> inversion at the site of attack</a:t>
            </a:r>
          </a:p>
          <a:p>
            <a:pPr lvl="2"/>
            <a:r>
              <a:rPr lang="en-US" dirty="0" smtClean="0"/>
              <a:t>R enantiomer would become S and vice versa</a:t>
            </a:r>
          </a:p>
          <a:p>
            <a:pPr lvl="1"/>
            <a:r>
              <a:rPr lang="en-US" dirty="0" smtClean="0"/>
              <a:t>Transition state involves a </a:t>
            </a:r>
            <a:r>
              <a:rPr lang="en-US" dirty="0" err="1" smtClean="0"/>
              <a:t>planarized</a:t>
            </a:r>
            <a:r>
              <a:rPr lang="en-US" dirty="0" smtClean="0"/>
              <a:t> carbon center as seen on next slide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2</a:t>
            </a:r>
            <a:r>
              <a:rPr lang="en-US" dirty="0" smtClean="0"/>
              <a:t> Transition State</a:t>
            </a:r>
            <a:endParaRPr lang="en-US" dirty="0"/>
          </a:p>
        </p:txBody>
      </p:sp>
      <p:pic>
        <p:nvPicPr>
          <p:cNvPr id="4" name="Picture 4" descr="1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5257800" cy="509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0" y="2971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Planarized</a:t>
            </a:r>
            <a:r>
              <a:rPr lang="en-US" dirty="0" smtClean="0">
                <a:solidFill>
                  <a:srgbClr val="00B050"/>
                </a:solidFill>
              </a:rPr>
              <a:t> carbon </a:t>
            </a:r>
            <a:r>
              <a:rPr lang="en-US" dirty="0" err="1" smtClean="0">
                <a:solidFill>
                  <a:srgbClr val="00B050"/>
                </a:solidFill>
              </a:rPr>
              <a:t>T.S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34000" y="3294965"/>
            <a:ext cx="1828800" cy="32316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62800" y="481896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Inversion of Stereochemistry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34000" y="5136952"/>
            <a:ext cx="1828800" cy="32316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11.3  Characteristics of the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2</a:t>
            </a:r>
            <a:r>
              <a:rPr lang="en-US" dirty="0" smtClean="0"/>
              <a:t>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r>
              <a:rPr lang="en-US" dirty="0" smtClean="0"/>
              <a:t>Recall that reaction kinetics are determined primarily by the energy of the transition state (</a:t>
            </a:r>
            <a:r>
              <a:rPr lang="en-US" dirty="0" smtClean="0">
                <a:sym typeface="Symbol"/>
              </a:rPr>
              <a:t>G</a:t>
            </a:r>
            <a:r>
              <a:rPr lang="en-US" baseline="30000" dirty="0" smtClean="0">
                <a:latin typeface="Times New Roman"/>
                <a:cs typeface="Times New Roman"/>
                <a:sym typeface="Symbol"/>
              </a:rPr>
              <a:t>‡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)</a:t>
            </a:r>
          </a:p>
          <a:p>
            <a:pPr lvl="1"/>
            <a:r>
              <a:rPr lang="en-US" dirty="0" smtClean="0">
                <a:cs typeface="Times New Roman"/>
                <a:sym typeface="Symbol"/>
              </a:rPr>
              <a:t>Lowering of this energy results in an increase in reaction rate</a:t>
            </a:r>
            <a:endParaRPr lang="en-US" dirty="0" smtClean="0"/>
          </a:p>
          <a:p>
            <a:r>
              <a:rPr lang="en-US" dirty="0" smtClean="0"/>
              <a:t>There are several variables that effect this transition state energy which we will investigate</a:t>
            </a:r>
            <a:endParaRPr lang="en-US" dirty="0"/>
          </a:p>
        </p:txBody>
      </p:sp>
      <p:pic>
        <p:nvPicPr>
          <p:cNvPr id="4" name="Picture 4" descr="1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" y="4250390"/>
            <a:ext cx="7162800" cy="258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9740" y="361167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Red line represents faster </a:t>
            </a:r>
            <a:r>
              <a:rPr lang="en-US" b="1" dirty="0" err="1" smtClean="0">
                <a:solidFill>
                  <a:srgbClr val="00B050"/>
                </a:solidFill>
              </a:rPr>
              <a:t>rxn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3657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Red line represents slower </a:t>
            </a:r>
            <a:r>
              <a:rPr lang="en-US" b="1" dirty="0" err="1" smtClean="0">
                <a:solidFill>
                  <a:srgbClr val="00B050"/>
                </a:solidFill>
              </a:rPr>
              <a:t>rxn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Substrate (Starting Material)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79" y="5410200"/>
            <a:ext cx="8793185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Steric interactions play a huge role in the kinetics of the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2</a:t>
            </a:r>
            <a:r>
              <a:rPr lang="en-US" dirty="0" smtClean="0"/>
              <a:t> reaction</a:t>
            </a:r>
          </a:p>
          <a:p>
            <a:pPr lvl="1"/>
            <a:r>
              <a:rPr lang="en-US" dirty="0" smtClean="0"/>
              <a:t>A hindered reaction site will react very slowly (or not at all)</a:t>
            </a:r>
          </a:p>
          <a:p>
            <a:r>
              <a:rPr lang="en-US" i="1" dirty="0" err="1" smtClean="0">
                <a:solidFill>
                  <a:srgbClr val="FF0000"/>
                </a:solidFill>
              </a:rPr>
              <a:t>S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i="1" baseline="30000" dirty="0" err="1" smtClean="0">
                <a:solidFill>
                  <a:srgbClr val="FF0000"/>
                </a:solidFill>
              </a:rPr>
              <a:t>2</a:t>
            </a:r>
            <a:r>
              <a:rPr lang="en-US" i="1" dirty="0" smtClean="0">
                <a:solidFill>
                  <a:srgbClr val="FF0000"/>
                </a:solidFill>
              </a:rPr>
              <a:t> reactions really only occur at unhindered sites (methyl, 1</a:t>
            </a:r>
            <a:r>
              <a:rPr lang="en-US" i="1" baseline="30000" dirty="0" smtClean="0">
                <a:solidFill>
                  <a:srgbClr val="FF0000"/>
                </a:solidFill>
                <a:sym typeface="Symbol"/>
              </a:rPr>
              <a:t></a:t>
            </a:r>
            <a:r>
              <a:rPr lang="en-US" i="1" dirty="0" smtClean="0">
                <a:solidFill>
                  <a:srgbClr val="FF0000"/>
                </a:solidFill>
                <a:sym typeface="Symbol"/>
              </a:rPr>
              <a:t>, possibly 2</a:t>
            </a:r>
            <a:r>
              <a:rPr lang="en-US" i="1" baseline="30000" dirty="0" smtClean="0">
                <a:solidFill>
                  <a:srgbClr val="FF0000"/>
                </a:solidFill>
                <a:sym typeface="Symbol"/>
              </a:rPr>
              <a:t></a:t>
            </a:r>
            <a:r>
              <a:rPr lang="en-US" i="1" dirty="0" smtClean="0">
                <a:solidFill>
                  <a:srgbClr val="FF0000"/>
                </a:solidFill>
                <a:sym typeface="Symbol"/>
              </a:rPr>
              <a:t>)</a:t>
            </a:r>
            <a:endParaRPr lang="en-US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1106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9" y="1665923"/>
            <a:ext cx="3145281" cy="126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1106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5" y="3690937"/>
            <a:ext cx="3303695" cy="151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11p3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134" y="2299769"/>
            <a:ext cx="5567570" cy="243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Nucleophile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 nucleophile is the second species necessary for the bimolecular reaction it plays an important role as well</a:t>
            </a:r>
          </a:p>
          <a:p>
            <a:r>
              <a:rPr lang="en-US" dirty="0" smtClean="0"/>
              <a:t>Although the descriptor </a:t>
            </a:r>
            <a:r>
              <a:rPr lang="en-US" i="1" dirty="0" err="1" smtClean="0"/>
              <a:t>nucleophilicity</a:t>
            </a:r>
            <a:r>
              <a:rPr lang="en-US" dirty="0" smtClean="0"/>
              <a:t> is a difficult one to interpret, some guidelines can be used when comparing nucleophiles: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err="1" smtClean="0"/>
              <a:t>Nucleophilicity</a:t>
            </a:r>
            <a:r>
              <a:rPr lang="en-US" dirty="0" smtClean="0"/>
              <a:t> roughly parallels basicity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err="1" smtClean="0"/>
              <a:t>Nucleophilicity</a:t>
            </a:r>
            <a:r>
              <a:rPr lang="en-US" dirty="0" smtClean="0"/>
              <a:t> usually increases going down a group on the periodic table</a:t>
            </a:r>
          </a:p>
          <a:p>
            <a:pPr lvl="2"/>
            <a:r>
              <a:rPr lang="en-US" dirty="0" smtClean="0"/>
              <a:t>Less electronegative = more nucleophilic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Negatively charged nucleophiles are usually more reactive than neutral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Leaving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en-US" dirty="0" smtClean="0"/>
              <a:t>The leaving group in the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2</a:t>
            </a:r>
            <a:r>
              <a:rPr lang="en-US" dirty="0" smtClean="0"/>
              <a:t> reaction is important when considering the stabilization of the intermediate</a:t>
            </a:r>
          </a:p>
          <a:p>
            <a:pPr lvl="1"/>
            <a:r>
              <a:rPr lang="en-US" i="1" dirty="0" smtClean="0"/>
              <a:t>A better stabilized negative charge on the leaving group leads to a lowering of energy and an increase in reaction rate</a:t>
            </a:r>
            <a:endParaRPr lang="en-US" i="1" dirty="0"/>
          </a:p>
        </p:txBody>
      </p:sp>
      <p:pic>
        <p:nvPicPr>
          <p:cNvPr id="4" name="Picture 4" descr="11p36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3434873"/>
            <a:ext cx="8964613" cy="170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5486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Interesting examples involve converting the –OH group into a better leaving group</a:t>
            </a:r>
          </a:p>
          <a:p>
            <a:r>
              <a:rPr lang="en-US" dirty="0" smtClean="0"/>
              <a:t>--- Reactions involving </a:t>
            </a:r>
            <a:r>
              <a:rPr lang="en-US" dirty="0" err="1" smtClean="0"/>
              <a:t>SOCl</a:t>
            </a:r>
            <a:r>
              <a:rPr lang="en-US" baseline="-25000" dirty="0" err="1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PBr</a:t>
            </a:r>
            <a:r>
              <a:rPr lang="en-US" baseline="-25000" dirty="0" err="1" smtClean="0"/>
              <a:t>3</a:t>
            </a:r>
            <a:r>
              <a:rPr lang="en-US" dirty="0" smtClean="0"/>
              <a:t>, and </a:t>
            </a:r>
            <a:r>
              <a:rPr lang="en-US" dirty="0" err="1" smtClean="0"/>
              <a:t>Tosylates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Nonpolar Solvents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Hexane</a:t>
            </a:r>
          </a:p>
          <a:p>
            <a:r>
              <a:rPr lang="en-US" dirty="0" err="1" smtClean="0"/>
              <a:t>CCl</a:t>
            </a:r>
            <a:r>
              <a:rPr lang="en-US" baseline="-25000" dirty="0" err="1" smtClean="0"/>
              <a:t>4</a:t>
            </a:r>
            <a:endParaRPr lang="en-US" dirty="0" smtClean="0"/>
          </a:p>
          <a:p>
            <a:r>
              <a:rPr lang="en-US" dirty="0" smtClean="0"/>
              <a:t>Benzene</a:t>
            </a:r>
          </a:p>
          <a:p>
            <a:r>
              <a:rPr lang="en-US" dirty="0" smtClean="0"/>
              <a:t>Toluene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NO DIPOLE MOMENT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Polar solvents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423672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Protic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(Capable of H-bonding)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Methanol (</a:t>
            </a:r>
            <a:r>
              <a:rPr lang="en-US" dirty="0" err="1" smtClean="0"/>
              <a:t>CH</a:t>
            </a:r>
            <a:r>
              <a:rPr lang="en-US" baseline="-25000" dirty="0" err="1" smtClean="0"/>
              <a:t>3</a:t>
            </a:r>
            <a:r>
              <a:rPr lang="en-US" dirty="0" err="1" smtClean="0"/>
              <a:t>OH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Ethanol 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2</a:t>
            </a:r>
            <a:r>
              <a:rPr lang="en-US" dirty="0" err="1" smtClean="0"/>
              <a:t>H</a:t>
            </a:r>
            <a:r>
              <a:rPr lang="en-US" baseline="-25000" dirty="0" err="1" smtClean="0"/>
              <a:t>5</a:t>
            </a:r>
            <a:r>
              <a:rPr lang="en-US" dirty="0" err="1" smtClean="0"/>
              <a:t>OH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Acetic acid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Aprotic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(No H-bonding)</a:t>
            </a:r>
          </a:p>
          <a:p>
            <a:pPr lvl="1"/>
            <a:r>
              <a:rPr lang="en-US" dirty="0" smtClean="0"/>
              <a:t>Acetone</a:t>
            </a:r>
          </a:p>
          <a:p>
            <a:pPr lvl="1"/>
            <a:r>
              <a:rPr lang="en-US" dirty="0" err="1" smtClean="0"/>
              <a:t>DMSO</a:t>
            </a:r>
            <a:endParaRPr lang="en-US" dirty="0" smtClean="0"/>
          </a:p>
          <a:p>
            <a:pPr lvl="1"/>
            <a:r>
              <a:rPr lang="en-US" dirty="0" smtClean="0"/>
              <a:t>Ether</a:t>
            </a:r>
          </a:p>
          <a:p>
            <a:pPr lvl="1"/>
            <a:r>
              <a:rPr lang="en-US" dirty="0" err="1" smtClean="0"/>
              <a:t>THF</a:t>
            </a:r>
            <a:endParaRPr lang="en-US" dirty="0" smtClean="0"/>
          </a:p>
          <a:p>
            <a:pPr lvl="1"/>
            <a:r>
              <a:rPr lang="en-US" dirty="0" err="1" smtClean="0"/>
              <a:t>CH</a:t>
            </a:r>
            <a:r>
              <a:rPr lang="en-US" baseline="-25000" dirty="0" err="1" smtClean="0"/>
              <a:t>2</a:t>
            </a:r>
            <a:r>
              <a:rPr lang="en-US" dirty="0" err="1" smtClean="0"/>
              <a:t>Cl</a:t>
            </a:r>
            <a:r>
              <a:rPr lang="en-US" baseline="-25000" dirty="0" err="1" smtClean="0"/>
              <a:t>2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1020</Words>
  <Application>Microsoft Office PowerPoint</Application>
  <PresentationFormat>On-screen Show (4:3)</PresentationFormat>
  <Paragraphs>115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iRespondGraphMaster</vt:lpstr>
      <vt:lpstr>Clarity</vt:lpstr>
      <vt:lpstr>iRespondQuestionMaster</vt:lpstr>
      <vt:lpstr>Chapter 11</vt:lpstr>
      <vt:lpstr>Substitution vs. Elimination</vt:lpstr>
      <vt:lpstr>Section 11.2  The SN2 Reaction</vt:lpstr>
      <vt:lpstr>SN2 Transition State</vt:lpstr>
      <vt:lpstr>Section 11.3  Characteristics of the SN2 Reaction</vt:lpstr>
      <vt:lpstr>The Substrate (Starting Material)</vt:lpstr>
      <vt:lpstr>The Nucleophile</vt:lpstr>
      <vt:lpstr>The Leaving Group</vt:lpstr>
      <vt:lpstr>The Solvent</vt:lpstr>
      <vt:lpstr>Solvent Effects on Reaction Rate</vt:lpstr>
      <vt:lpstr>Important Characteristic of SN2 Reaction</vt:lpstr>
      <vt:lpstr>Section 11.4  The SN1 Reaction</vt:lpstr>
      <vt:lpstr>Energy Associated with SN1 Reaction</vt:lpstr>
      <vt:lpstr>Effects on Stereochemistry</vt:lpstr>
      <vt:lpstr>Section 11.5  Characteristics of the SN1 Reaction</vt:lpstr>
      <vt:lpstr>Benzylic Carbocations</vt:lpstr>
      <vt:lpstr>The Leaving Group and Nucleophile</vt:lpstr>
      <vt:lpstr>Solvent Effects</vt:lpstr>
      <vt:lpstr>Examples</vt:lpstr>
      <vt:lpstr>Examples</vt:lpstr>
      <vt:lpstr>Section 11.7  Elimination Reactions of Alkyl Halides:  Zaitsev’s Rule</vt:lpstr>
      <vt:lpstr>Example</vt:lpstr>
      <vt:lpstr>Section 11.8  The E2 Reaction</vt:lpstr>
      <vt:lpstr>Section 11.9  The E2 Reaction and Cyclohexane Conformation</vt:lpstr>
      <vt:lpstr>Section 11.10  The E1 Reaction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John Cody</dc:creator>
  <cp:lastModifiedBy>John Cody</cp:lastModifiedBy>
  <cp:revision>32</cp:revision>
  <dcterms:created xsi:type="dcterms:W3CDTF">2014-03-19T22:19:51Z</dcterms:created>
  <dcterms:modified xsi:type="dcterms:W3CDTF">2014-03-26T12:05:37Z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