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5" r:id="rId2"/>
    <p:sldMasterId id="2147483688" r:id="rId3"/>
  </p:sldMasterIdLst>
  <p:sldIdLst>
    <p:sldId id="257" r:id="rId4"/>
    <p:sldId id="266" r:id="rId5"/>
    <p:sldId id="260" r:id="rId6"/>
    <p:sldId id="261" r:id="rId7"/>
    <p:sldId id="262" r:id="rId8"/>
    <p:sldId id="267" r:id="rId9"/>
    <p:sldId id="263" r:id="rId10"/>
    <p:sldId id="268" r:id="rId11"/>
    <p:sldId id="264" r:id="rId12"/>
    <p:sldId id="269" r:id="rId13"/>
    <p:sldId id="270" r:id="rId14"/>
    <p:sldId id="265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5022" autoAdjust="0"/>
  </p:normalViewPr>
  <p:slideViewPr>
    <p:cSldViewPr>
      <p:cViewPr varScale="1">
        <p:scale>
          <a:sx n="83" d="100"/>
          <a:sy n="8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8B78AA77-1084-43B9-A050-9B75949F5F5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C71D4-1C7C-4FCC-98A3-DCD523E92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43C7B-1818-4590-89B1-1D3AA8E29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8DF2398-4F00-4D87-BFAF-DE6506C6B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93A7482-5C92-4D1E-8E09-70547E79E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6A0EE8-16BA-4560-AF39-B4850733F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031CB2-243E-40FF-8D03-504CCE158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3679E97-99E5-412D-83C4-AE6497B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5D16C9-DC7A-419B-858F-20D5659B9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4848A5F-03C0-4528-B455-873B35A57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61EC1D-9577-4F8E-98A2-7B9256B33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A7482-5C92-4D1E-8E09-70547E79E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1FA766F-1C72-4661-B049-51E020F25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E3C71D4-1C7C-4FCC-98A3-DCD523E92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743C7B-1818-4590-89B1-1D3AA8E29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DF2398-4F00-4D87-BFAF-DE6506C6B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93A7482-5C92-4D1E-8E09-70547E79E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6A0EE8-16BA-4560-AF39-B4850733F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5031CB2-243E-40FF-8D03-504CCE158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3679E97-99E5-412D-83C4-AE6497B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5D16C9-DC7A-419B-858F-20D5659B9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4848A5F-03C0-4528-B455-873B35A57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A0EE8-16BA-4560-AF39-B4850733F7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461EC1D-9577-4F8E-98A2-7B9256B33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1FA766F-1C72-4661-B049-51E020F25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3021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E3C71D4-1C7C-4FCC-98A3-DCD523E92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743C7B-1818-4590-89B1-1D3AA8E29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DF2398-4F00-4D87-BFAF-DE6506C6B7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31CB2-243E-40FF-8D03-504CCE158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79E97-99E5-412D-83C4-AE6497B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D16C9-DC7A-419B-858F-20D5659B9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48A5F-03C0-4528-B455-873B35A57B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1EC1D-9577-4F8E-98A2-7B9256B33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A766F-1C72-4661-B049-51E020F25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0FADF362-ACFF-4E0F-8923-850F7542A97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iRespond Graph</a:t>
            </a:r>
          </a:p>
        </p:txBody>
      </p:sp>
      <p:grpSp>
        <p:nvGrpSpPr>
          <p:cNvPr id="13312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67%</a:t>
              </a:r>
            </a:p>
          </p:txBody>
        </p:sp>
      </p:grpSp>
      <p:grpSp>
        <p:nvGrpSpPr>
          <p:cNvPr id="13313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32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32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32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32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32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Gaseous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Combined Gas Law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2209800"/>
          </a:xfrm>
        </p:spPr>
        <p:txBody>
          <a:bodyPr/>
          <a:lstStyle/>
          <a:p>
            <a:r>
              <a:rPr lang="en-US" dirty="0" smtClean="0"/>
              <a:t>For a given amount of gas it is possible to derive a formula which relates the other three properties of a gas (pressure, volume, and temperature) simultaneously: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502044"/>
              </p:ext>
            </p:extLst>
          </p:nvPr>
        </p:nvGraphicFramePr>
        <p:xfrm>
          <a:off x="2895600" y="4343400"/>
          <a:ext cx="3173506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" imgW="749160" imgH="431640" progId="Equation.3">
                  <p:embed/>
                </p:oleObj>
              </mc:Choice>
              <mc:Fallback>
                <p:oleObj name="Equation" r:id="rId3" imgW="7491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4343400"/>
                        <a:ext cx="3173506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28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sample of hydrogen gas is in a 2.33 L container at 745 </a:t>
            </a:r>
            <a:r>
              <a:rPr lang="en-US" dirty="0" err="1" smtClean="0"/>
              <a:t>torr</a:t>
            </a:r>
            <a:r>
              <a:rPr lang="en-US" dirty="0" smtClean="0"/>
              <a:t> and 27 ºC.  Express the pressure of hydrogen after the volume is changed to 1.22 L and the temperature is increased to 100 ºC.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8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000" dirty="0" smtClean="0"/>
              <a:t>The </a:t>
            </a:r>
            <a:r>
              <a:rPr lang="en-US" sz="4000" dirty="0"/>
              <a:t>Ideal </a:t>
            </a:r>
            <a:r>
              <a:rPr lang="en-US" sz="4000" dirty="0" smtClean="0"/>
              <a:t>Gas Law</a:t>
            </a:r>
            <a:endParaRPr lang="en-US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even better combination of the gas laws results in the following equation which is typically the most useful:</a:t>
            </a:r>
          </a:p>
          <a:p>
            <a:endParaRPr lang="en-US" dirty="0"/>
          </a:p>
          <a:p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sz="4000" dirty="0">
                <a:solidFill>
                  <a:srgbClr val="FF0000"/>
                </a:solidFill>
              </a:rPr>
              <a:t>PV = </a:t>
            </a:r>
            <a:r>
              <a:rPr lang="en-US" sz="4000" dirty="0" err="1">
                <a:solidFill>
                  <a:srgbClr val="FF0000"/>
                </a:solidFill>
              </a:rPr>
              <a:t>nRT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02125"/>
          </a:xfrm>
        </p:spPr>
        <p:txBody>
          <a:bodyPr/>
          <a:lstStyle/>
          <a:p>
            <a:r>
              <a:rPr lang="en-US" dirty="0"/>
              <a:t>The ideal gas law contains a constant that remains the same no matter what </a:t>
            </a:r>
            <a:r>
              <a:rPr lang="en-US" dirty="0" smtClean="0"/>
              <a:t>type of gas is being analyzed.</a:t>
            </a:r>
          </a:p>
          <a:p>
            <a:r>
              <a:rPr lang="en-US" dirty="0" smtClean="0"/>
              <a:t>R </a:t>
            </a:r>
            <a:r>
              <a:rPr lang="en-US" dirty="0"/>
              <a:t>= </a:t>
            </a:r>
            <a:r>
              <a:rPr lang="en-US" dirty="0" smtClean="0"/>
              <a:t>0.08206 </a:t>
            </a:r>
            <a:r>
              <a:rPr lang="en-US" dirty="0"/>
              <a:t>L </a:t>
            </a:r>
            <a:r>
              <a:rPr lang="en-US" dirty="0" err="1"/>
              <a:t>atm</a:t>
            </a:r>
            <a:r>
              <a:rPr lang="en-US" dirty="0"/>
              <a:t>/</a:t>
            </a:r>
            <a:r>
              <a:rPr lang="en-US" dirty="0" err="1"/>
              <a:t>mol</a:t>
            </a:r>
            <a:r>
              <a:rPr lang="en-US" dirty="0"/>
              <a:t> 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4038600" cy="4302125"/>
          </a:xfrm>
        </p:spPr>
        <p:txBody>
          <a:bodyPr/>
          <a:lstStyle/>
          <a:p>
            <a:r>
              <a:rPr lang="en-US" dirty="0"/>
              <a:t>Calculate the number of moles of gas contained in a 3.0 L vessel at 300 </a:t>
            </a:r>
            <a:r>
              <a:rPr lang="en-US" dirty="0" smtClean="0"/>
              <a:t>ºC </a:t>
            </a:r>
            <a:r>
              <a:rPr lang="en-US" dirty="0"/>
              <a:t>with a pressure of </a:t>
            </a:r>
            <a:r>
              <a:rPr lang="en-US" dirty="0" smtClean="0"/>
              <a:t>876 mm Hg.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Stoichiometry </a:t>
            </a:r>
            <a:r>
              <a:rPr lang="en-US" sz="3200" dirty="0" smtClean="0"/>
              <a:t>Calculations Involving Gases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276600"/>
          </a:xfrm>
        </p:spPr>
        <p:txBody>
          <a:bodyPr/>
          <a:lstStyle/>
          <a:p>
            <a:r>
              <a:rPr lang="en-US" dirty="0" smtClean="0"/>
              <a:t>Because reactions frequently involve gases as either reactants or products, it is possible to apply the ideal gas provided the other parameters are known (pressure, temperature, etc.)</a:t>
            </a:r>
            <a:endParaRPr lang="en-US" dirty="0"/>
          </a:p>
          <a:p>
            <a:pPr lvl="1"/>
            <a:r>
              <a:rPr lang="en-US" dirty="0" smtClean="0"/>
              <a:t>Ex:  2Li(</a:t>
            </a:r>
            <a:r>
              <a:rPr lang="en-US" i="1" dirty="0" smtClean="0"/>
              <a:t>s</a:t>
            </a:r>
            <a:r>
              <a:rPr lang="en-US" dirty="0" smtClean="0"/>
              <a:t>) + 2H</a:t>
            </a:r>
            <a:r>
              <a:rPr lang="en-US" baseline="-25000" dirty="0" smtClean="0"/>
              <a:t>2</a:t>
            </a:r>
            <a:r>
              <a:rPr lang="en-US" dirty="0" smtClean="0"/>
              <a:t>O(</a:t>
            </a:r>
            <a:r>
              <a:rPr lang="en-US" i="1" dirty="0" smtClean="0"/>
              <a:t>l</a:t>
            </a:r>
            <a:r>
              <a:rPr lang="en-US" dirty="0" smtClean="0"/>
              <a:t>)  </a:t>
            </a:r>
            <a:r>
              <a:rPr lang="en-US" smtClean="0">
                <a:sym typeface="Symbol"/>
              </a:rPr>
              <a:t>  2LiOH(</a:t>
            </a:r>
            <a:r>
              <a:rPr lang="en-US" i="1" dirty="0" err="1" smtClean="0">
                <a:sym typeface="Symbol"/>
              </a:rPr>
              <a:t>aq</a:t>
            </a:r>
            <a:r>
              <a:rPr lang="en-US" dirty="0" smtClean="0">
                <a:sym typeface="Symbol"/>
              </a:rPr>
              <a:t>) + 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g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33400" y="5181600"/>
            <a:ext cx="8382000" cy="1066800"/>
            <a:chOff x="533400" y="5181600"/>
            <a:chExt cx="8382000" cy="1066800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5334000"/>
              <a:ext cx="8182708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 bwMode="auto">
            <a:xfrm>
              <a:off x="8305800" y="5181600"/>
              <a:ext cx="609600" cy="381000"/>
            </a:xfrm>
            <a:prstGeom prst="rect">
              <a:avLst/>
            </a:prstGeom>
            <a:solidFill>
              <a:schemeClr val="accent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35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Heating potassium chlorate, KClO</a:t>
            </a:r>
            <a:r>
              <a:rPr lang="en-US" baseline="-25000" dirty="0" smtClean="0"/>
              <a:t>3</a:t>
            </a:r>
            <a:r>
              <a:rPr lang="en-US" dirty="0" smtClean="0"/>
              <a:t>, yields oxygen gas and potassium chloride.  What volume, in liters, of oxygen at 23 ºC and 760 </a:t>
            </a:r>
            <a:r>
              <a:rPr lang="en-US" dirty="0" err="1" smtClean="0"/>
              <a:t>torr</a:t>
            </a:r>
            <a:r>
              <a:rPr lang="en-US" dirty="0" smtClean="0"/>
              <a:t> is produced by the decomposition of 4.42 g of potassium chlorate?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4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001000" cy="4343400"/>
          </a:xfrm>
        </p:spPr>
        <p:txBody>
          <a:bodyPr/>
          <a:lstStyle/>
          <a:p>
            <a:r>
              <a:rPr lang="en-US" sz="2400" dirty="0" smtClean="0"/>
              <a:t>Ammonia gas is synthesized by combining hydrogen and nitrogen according to the equation below.  If you want to produce 562 g of NH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what volume of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gas, at 56 ºC and 745 </a:t>
            </a:r>
            <a:r>
              <a:rPr lang="en-US" sz="2400" dirty="0" err="1" smtClean="0"/>
              <a:t>torr</a:t>
            </a:r>
            <a:r>
              <a:rPr lang="en-US" sz="2400" dirty="0" smtClean="0"/>
              <a:t> is required?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3H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g</a:t>
            </a:r>
            <a:r>
              <a:rPr lang="en-US" sz="2400" dirty="0" smtClean="0"/>
              <a:t>) +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g</a:t>
            </a:r>
            <a:r>
              <a:rPr lang="en-US" sz="2400" dirty="0" smtClean="0"/>
              <a:t>)  </a:t>
            </a:r>
            <a:r>
              <a:rPr lang="en-US" sz="2400" dirty="0" smtClean="0">
                <a:sym typeface="Symbol"/>
              </a:rPr>
              <a:t>  2NH</a:t>
            </a:r>
            <a:r>
              <a:rPr lang="en-US" sz="2400" baseline="-25000" dirty="0" smtClean="0">
                <a:sym typeface="Symbol"/>
              </a:rPr>
              <a:t>3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137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Volumes of Gases in Chemical Reactions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4324350"/>
            <a:ext cx="8001000" cy="2151062"/>
          </a:xfrm>
        </p:spPr>
        <p:txBody>
          <a:bodyPr/>
          <a:lstStyle/>
          <a:p>
            <a:r>
              <a:rPr lang="en-US" dirty="0" smtClean="0"/>
              <a:t>We have already discussed how all gases occupy the same volume at a given temperature and pressure</a:t>
            </a:r>
          </a:p>
          <a:p>
            <a:pPr lvl="1"/>
            <a:r>
              <a:rPr lang="en-US" dirty="0" smtClean="0"/>
              <a:t>As a result of this, we can not only directly relate moles in a balanced chemical equation, but also volume (L)</a:t>
            </a:r>
            <a:endParaRPr lang="en-US" dirty="0"/>
          </a:p>
        </p:txBody>
      </p:sp>
      <p:pic>
        <p:nvPicPr>
          <p:cNvPr id="9" name="Picture 4" descr="10_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21212"/>
            <a:ext cx="4267200" cy="2495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90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828801"/>
            <a:ext cx="8229600" cy="12191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3H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/>
              <a:t>) + N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 </a:t>
            </a:r>
            <a:r>
              <a:rPr lang="en-US" dirty="0">
                <a:sym typeface="Symbol"/>
              </a:rPr>
              <a:t>  2NH</a:t>
            </a:r>
            <a:r>
              <a:rPr lang="en-US" baseline="-25000" dirty="0">
                <a:sym typeface="Symbol"/>
              </a:rPr>
              <a:t>3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g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3276600"/>
            <a:ext cx="8229600" cy="2854325"/>
          </a:xfrm>
        </p:spPr>
        <p:txBody>
          <a:bodyPr/>
          <a:lstStyle/>
          <a:p>
            <a:r>
              <a:rPr lang="en-US" dirty="0" smtClean="0"/>
              <a:t>Can be read in two distinct (and equally correct) ways:</a:t>
            </a:r>
          </a:p>
          <a:p>
            <a:pPr marL="0" indent="0" algn="ctr">
              <a:buNone/>
            </a:pPr>
            <a:r>
              <a:rPr lang="en-US" dirty="0" smtClean="0"/>
              <a:t>3 </a:t>
            </a:r>
            <a:r>
              <a:rPr lang="en-US" u="sng" dirty="0" err="1" smtClean="0">
                <a:solidFill>
                  <a:srgbClr val="FF0000"/>
                </a:solidFill>
              </a:rPr>
              <a:t>mol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 + 1 </a:t>
            </a:r>
            <a:r>
              <a:rPr lang="en-US" u="sng" dirty="0" err="1" smtClean="0">
                <a:solidFill>
                  <a:srgbClr val="FF0000"/>
                </a:solidFill>
              </a:rPr>
              <a:t>mol</a:t>
            </a:r>
            <a:r>
              <a:rPr lang="en-US" dirty="0" smtClean="0"/>
              <a:t> N</a:t>
            </a:r>
            <a:r>
              <a:rPr lang="en-US" baseline="-25000" dirty="0" smtClean="0"/>
              <a:t>2</a:t>
            </a:r>
            <a:r>
              <a:rPr lang="en-US" dirty="0" smtClean="0"/>
              <a:t>  yields 2 </a:t>
            </a:r>
            <a:r>
              <a:rPr lang="en-US" u="sng" dirty="0" err="1" smtClean="0">
                <a:solidFill>
                  <a:srgbClr val="FF0000"/>
                </a:solidFill>
              </a:rPr>
              <a:t>mol</a:t>
            </a:r>
            <a:r>
              <a:rPr lang="en-US" dirty="0" smtClean="0"/>
              <a:t> NH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pPr marL="0" indent="0" algn="ctr">
              <a:buNone/>
            </a:pPr>
            <a:r>
              <a:rPr lang="en-US" dirty="0"/>
              <a:t>3 </a:t>
            </a:r>
            <a:r>
              <a:rPr lang="en-US" u="sng" dirty="0" smtClean="0">
                <a:solidFill>
                  <a:srgbClr val="0070C0"/>
                </a:solidFill>
              </a:rPr>
              <a:t>L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+ 1 </a:t>
            </a:r>
            <a:r>
              <a:rPr lang="en-US" u="sng" dirty="0">
                <a:solidFill>
                  <a:srgbClr val="0070C0"/>
                </a:solidFill>
              </a:rPr>
              <a:t>L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 yields 2 </a:t>
            </a:r>
            <a:r>
              <a:rPr lang="en-US" u="sng" dirty="0">
                <a:solidFill>
                  <a:srgbClr val="0070C0"/>
                </a:solidFill>
              </a:rPr>
              <a:t>L</a:t>
            </a:r>
            <a:r>
              <a:rPr lang="en-US" dirty="0" smtClean="0"/>
              <a:t> </a:t>
            </a:r>
            <a:r>
              <a:rPr lang="en-US" dirty="0"/>
              <a:t>NH</a:t>
            </a:r>
            <a:r>
              <a:rPr lang="en-US" baseline="-25000" dirty="0"/>
              <a:t>3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1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000" dirty="0" smtClean="0"/>
              <a:t>An Overview of the Phases of Matter</a:t>
            </a:r>
            <a:endParaRPr lang="en-US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905000"/>
          </a:xfrm>
        </p:spPr>
        <p:txBody>
          <a:bodyPr/>
          <a:lstStyle/>
          <a:p>
            <a:r>
              <a:rPr lang="en-US" sz="2800" dirty="0" smtClean="0"/>
              <a:t>Gases are essentially characterized as a fluid that will expand to occupy the entire volume of whatever container it is in</a:t>
            </a:r>
          </a:p>
          <a:p>
            <a:pPr lvl="1"/>
            <a:r>
              <a:rPr lang="en-US" sz="2400" dirty="0" smtClean="0"/>
              <a:t>(i.e. No fixed volume or shape)</a:t>
            </a:r>
            <a:endParaRPr lang="en-US" sz="2400" dirty="0"/>
          </a:p>
        </p:txBody>
      </p:sp>
      <p:pic>
        <p:nvPicPr>
          <p:cNvPr id="7172" name="Picture 4" descr="11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63" y="3886200"/>
            <a:ext cx="6019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98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5334000" cy="4302125"/>
          </a:xfrm>
        </p:spPr>
        <p:txBody>
          <a:bodyPr/>
          <a:lstStyle/>
          <a:p>
            <a:r>
              <a:rPr lang="en-US" dirty="0" smtClean="0"/>
              <a:t>What volume of H</a:t>
            </a:r>
            <a:r>
              <a:rPr lang="en-US" baseline="-25000" dirty="0" smtClean="0"/>
              <a:t>2</a:t>
            </a:r>
            <a:r>
              <a:rPr lang="en-US" dirty="0" smtClean="0"/>
              <a:t>O will be produced if you combust 3.45 L of CH</a:t>
            </a:r>
            <a:r>
              <a:rPr lang="en-US" baseline="-25000" dirty="0" smtClean="0"/>
              <a:t>4</a:t>
            </a:r>
            <a:r>
              <a:rPr lang="en-US" dirty="0" smtClean="0"/>
              <a:t> with 8.61 L of oxygen as shown in the balanced equation below?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(</a:t>
            </a:r>
            <a:r>
              <a:rPr lang="en-US" sz="2400" i="1" dirty="0" smtClean="0"/>
              <a:t>g</a:t>
            </a:r>
            <a:r>
              <a:rPr lang="en-US" sz="2400" dirty="0" smtClean="0"/>
              <a:t>) + 2O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</a:t>
            </a:r>
            <a:r>
              <a:rPr lang="en-US" sz="2400" i="1" dirty="0" smtClean="0"/>
              <a:t>g</a:t>
            </a:r>
            <a:r>
              <a:rPr lang="en-US" sz="2400" dirty="0" smtClean="0"/>
              <a:t>)  </a:t>
            </a:r>
            <a:r>
              <a:rPr lang="en-US" sz="2400" dirty="0" smtClean="0">
                <a:sym typeface="Symbol"/>
              </a:rPr>
              <a:t>  CO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) + 2H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O(</a:t>
            </a:r>
            <a:r>
              <a:rPr lang="en-US" sz="2400" i="1" dirty="0" smtClean="0">
                <a:sym typeface="Symbol"/>
              </a:rPr>
              <a:t>g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100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z="4000" dirty="0" smtClean="0"/>
              <a:t>Pressure and It’s Units</a:t>
            </a:r>
            <a:endParaRPr 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17713"/>
            <a:ext cx="4611688" cy="4611687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Standard atmospheric pressure </a:t>
            </a:r>
            <a:r>
              <a:rPr lang="en-US" dirty="0"/>
              <a:t>refers to the pressure required to support a column of Hg(</a:t>
            </a:r>
            <a:r>
              <a:rPr lang="en-US" i="1" dirty="0"/>
              <a:t>l</a:t>
            </a:r>
            <a:r>
              <a:rPr lang="en-US" dirty="0"/>
              <a:t>) 760 mm high</a:t>
            </a:r>
          </a:p>
          <a:p>
            <a:r>
              <a:rPr lang="en-US" dirty="0"/>
              <a:t>Can be expressed in a variety of units: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1 </a:t>
            </a:r>
            <a:r>
              <a:rPr lang="en-US" dirty="0" err="1"/>
              <a:t>atm</a:t>
            </a:r>
            <a:r>
              <a:rPr lang="en-US" dirty="0"/>
              <a:t> = 760 mm Hg = 760 </a:t>
            </a:r>
            <a:r>
              <a:rPr lang="en-US" dirty="0" err="1"/>
              <a:t>torr</a:t>
            </a:r>
            <a:r>
              <a:rPr lang="en-US" dirty="0"/>
              <a:t> = 101.325 </a:t>
            </a:r>
            <a:r>
              <a:rPr lang="en-US" dirty="0" err="1"/>
              <a:t>kPa</a:t>
            </a:r>
            <a:endParaRPr lang="en-US" dirty="0"/>
          </a:p>
        </p:txBody>
      </p:sp>
      <p:pic>
        <p:nvPicPr>
          <p:cNvPr id="6148" name="Picture 4" descr="10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057400"/>
            <a:ext cx="3286125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</a:t>
            </a:r>
            <a:r>
              <a:rPr lang="en-US" sz="3600" dirty="0"/>
              <a:t>Gas Laws 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7713"/>
            <a:ext cx="8229600" cy="4114800"/>
          </a:xfrm>
        </p:spPr>
        <p:txBody>
          <a:bodyPr/>
          <a:lstStyle/>
          <a:p>
            <a:r>
              <a:rPr lang="en-US"/>
              <a:t>There are four physical parameters that govern the properties of gases</a:t>
            </a:r>
          </a:p>
          <a:p>
            <a:pPr lvl="1"/>
            <a:r>
              <a:rPr lang="en-US"/>
              <a:t>Pressure, volume, temperature, amount (mol)</a:t>
            </a:r>
          </a:p>
          <a:p>
            <a:r>
              <a:rPr lang="en-US"/>
              <a:t>As a result there are several “laws” that describe relationship between several of these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993062" cy="1462087"/>
          </a:xfrm>
        </p:spPr>
        <p:txBody>
          <a:bodyPr/>
          <a:lstStyle/>
          <a:p>
            <a:r>
              <a:rPr lang="en-US"/>
              <a:t>Boyle’s Law (Pressure/Volume)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033838" cy="4302125"/>
          </a:xfrm>
        </p:spPr>
        <p:txBody>
          <a:bodyPr/>
          <a:lstStyle/>
          <a:p>
            <a:r>
              <a:rPr lang="en-US" dirty="0"/>
              <a:t>Robert Boyle is credited with experimentally determining the relationship between pressure and volume of </a:t>
            </a:r>
            <a:r>
              <a:rPr lang="en-US" dirty="0" smtClean="0"/>
              <a:t>gases</a:t>
            </a:r>
          </a:p>
          <a:p>
            <a:endParaRPr lang="en-US" dirty="0"/>
          </a:p>
          <a:p>
            <a:pPr algn="ctr">
              <a:buFont typeface="Wingdings" pitchFamily="2" charset="2"/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P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baseline="-25000" dirty="0" smtClean="0">
                <a:solidFill>
                  <a:srgbClr val="FF0000"/>
                </a:solidFill>
              </a:rPr>
              <a:t>1</a:t>
            </a:r>
            <a:r>
              <a:rPr lang="en-US" sz="3600" dirty="0" smtClean="0">
                <a:solidFill>
                  <a:srgbClr val="FF0000"/>
                </a:solidFill>
              </a:rPr>
              <a:t> = P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V</a:t>
            </a:r>
            <a:r>
              <a:rPr lang="en-US" sz="3600" baseline="-25000" dirty="0" smtClean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8196" name="Picture 4" descr="10_06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286000"/>
            <a:ext cx="4114800" cy="3671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sample of gas occupies a volume of 135 mL at 165 </a:t>
            </a:r>
            <a:r>
              <a:rPr lang="en-US" dirty="0" err="1" smtClean="0"/>
              <a:t>torr</a:t>
            </a:r>
            <a:r>
              <a:rPr lang="en-US" dirty="0" smtClean="0"/>
              <a:t>.  What would the resulting pressure be if the container was expanded to a volume of 252 mL?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Charles’s Law (Temperature/Volume)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1"/>
            <a:ext cx="4033838" cy="2057400"/>
          </a:xfrm>
        </p:spPr>
        <p:txBody>
          <a:bodyPr/>
          <a:lstStyle/>
          <a:p>
            <a:r>
              <a:rPr lang="en-US" dirty="0"/>
              <a:t>Jacques Charles set forth the relationship between temperature and </a:t>
            </a:r>
            <a:r>
              <a:rPr lang="en-US" dirty="0" smtClean="0"/>
              <a:t>volume</a:t>
            </a:r>
            <a:endParaRPr lang="en-US" dirty="0"/>
          </a:p>
        </p:txBody>
      </p:sp>
      <p:pic>
        <p:nvPicPr>
          <p:cNvPr id="9220" name="Picture 4" descr="10_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057400"/>
            <a:ext cx="2220913" cy="4648200"/>
          </a:xfrm>
          <a:prstGeom prst="rect">
            <a:avLst/>
          </a:prstGeom>
          <a:noFill/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66686"/>
              </p:ext>
            </p:extLst>
          </p:nvPr>
        </p:nvGraphicFramePr>
        <p:xfrm>
          <a:off x="1524000" y="4191000"/>
          <a:ext cx="1730188" cy="1470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4" imgW="507960" imgH="431640" progId="Equation.3">
                  <p:embed/>
                </p:oleObj>
              </mc:Choice>
              <mc:Fallback>
                <p:oleObj name="Equation" r:id="rId4" imgW="5079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4191000"/>
                        <a:ext cx="1730188" cy="147066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weather balloon is filled to a volume of 135 L at 21 ºC.  What would the volume be at a high altitude where the temperature is approximately 8 ºC?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8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Avogadro’s (or Gay-Lussac’s) Law</a:t>
            </a:r>
            <a:br>
              <a:rPr lang="en-US" sz="3600"/>
            </a:br>
            <a:r>
              <a:rPr lang="en-US" sz="3600"/>
              <a:t>(Quantity/Volume)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2017713"/>
            <a:ext cx="8421688" cy="2249487"/>
          </a:xfrm>
        </p:spPr>
        <p:txBody>
          <a:bodyPr/>
          <a:lstStyle/>
          <a:p>
            <a:r>
              <a:rPr lang="en-US" dirty="0"/>
              <a:t>The volume of a gas is directly proportional to the number of moles of gas present in the sample, regardless of mass.  </a:t>
            </a:r>
          </a:p>
          <a:p>
            <a:pPr lvl="1"/>
            <a:r>
              <a:rPr lang="en-US" dirty="0"/>
              <a:t>Only holds true at the same pressure and temperature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44" name="Picture 4" descr="10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4377690"/>
            <a:ext cx="4267200" cy="2495550"/>
          </a:xfrm>
          <a:prstGeom prst="rect">
            <a:avLst/>
          </a:prstGeom>
          <a:noFill/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569851"/>
              </p:ext>
            </p:extLst>
          </p:nvPr>
        </p:nvGraphicFramePr>
        <p:xfrm>
          <a:off x="914400" y="4800600"/>
          <a:ext cx="1676400" cy="1424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4" imgW="507960" imgH="431640" progId="Equation.3">
                  <p:embed/>
                </p:oleObj>
              </mc:Choice>
              <mc:Fallback>
                <p:oleObj name="Equation" r:id="rId4" imgW="5079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4800600"/>
                        <a:ext cx="1676400" cy="1424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QuestionMaster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200</TotalTime>
  <Words>703</Words>
  <Application>Microsoft Office PowerPoint</Application>
  <PresentationFormat>On-screen Show (4:3)</PresentationFormat>
  <Paragraphs>63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Quadrant</vt:lpstr>
      <vt:lpstr>iRespondGraphMaster</vt:lpstr>
      <vt:lpstr>iRespondQuestionMaster</vt:lpstr>
      <vt:lpstr>Equation</vt:lpstr>
      <vt:lpstr>Chapter 6</vt:lpstr>
      <vt:lpstr>An Overview of the Phases of Matter</vt:lpstr>
      <vt:lpstr>Pressure and It’s Units</vt:lpstr>
      <vt:lpstr>The Gas Laws   </vt:lpstr>
      <vt:lpstr>Boyle’s Law (Pressure/Volume)</vt:lpstr>
      <vt:lpstr>Example</vt:lpstr>
      <vt:lpstr>Charles’s Law (Temperature/Volume)</vt:lpstr>
      <vt:lpstr>Example</vt:lpstr>
      <vt:lpstr>Avogadro’s (or Gay-Lussac’s) Law (Quantity/Volume)</vt:lpstr>
      <vt:lpstr>The Combined Gas Law</vt:lpstr>
      <vt:lpstr>Example</vt:lpstr>
      <vt:lpstr>The Ideal Gas Law</vt:lpstr>
      <vt:lpstr>What is R?</vt:lpstr>
      <vt:lpstr>Example</vt:lpstr>
      <vt:lpstr>Stoichiometry Calculations Involving Gases</vt:lpstr>
      <vt:lpstr>Example</vt:lpstr>
      <vt:lpstr>Example #2</vt:lpstr>
      <vt:lpstr>Volumes of Gases in Chemical Reactions</vt:lpstr>
      <vt:lpstr>Example</vt:lpstr>
      <vt:lpstr>Sample Problem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Chapter10</dc:title>
  <dc:creator>install</dc:creator>
  <cp:lastModifiedBy>John Cody</cp:lastModifiedBy>
  <cp:revision>24</cp:revision>
  <dcterms:created xsi:type="dcterms:W3CDTF">2009-09-30T18:48:17Z</dcterms:created>
  <dcterms:modified xsi:type="dcterms:W3CDTF">2014-11-19T14:42:17Z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