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A58F-5FB4-4A2B-8FD0-D8E9C85D8357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8D9A-7DA5-45F6-A972-52B37C24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7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A58F-5FB4-4A2B-8FD0-D8E9C85D8357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8D9A-7DA5-45F6-A972-52B37C24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8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A58F-5FB4-4A2B-8FD0-D8E9C85D8357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8D9A-7DA5-45F6-A972-52B37C24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7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A58F-5FB4-4A2B-8FD0-D8E9C85D8357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8D9A-7DA5-45F6-A972-52B37C24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6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A58F-5FB4-4A2B-8FD0-D8E9C85D8357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8D9A-7DA5-45F6-A972-52B37C24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8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A58F-5FB4-4A2B-8FD0-D8E9C85D8357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8D9A-7DA5-45F6-A972-52B37C24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7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A58F-5FB4-4A2B-8FD0-D8E9C85D8357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8D9A-7DA5-45F6-A972-52B37C24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1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A58F-5FB4-4A2B-8FD0-D8E9C85D8357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8D9A-7DA5-45F6-A972-52B37C24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70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A58F-5FB4-4A2B-8FD0-D8E9C85D8357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8D9A-7DA5-45F6-A972-52B37C24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83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A58F-5FB4-4A2B-8FD0-D8E9C85D8357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8D9A-7DA5-45F6-A972-52B37C24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7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A58F-5FB4-4A2B-8FD0-D8E9C85D8357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8D9A-7DA5-45F6-A972-52B37C24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0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5A58F-5FB4-4A2B-8FD0-D8E9C85D8357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58D9A-7DA5-45F6-A972-52B37C244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6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tomic_orbita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Molecular Orbital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Applications to Modern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4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Bond Order from MO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 diagrams allow us to predict/confirm bond orders according to the following relationship: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Bond Order =  # of Bonding e</a:t>
            </a:r>
            <a:r>
              <a:rPr lang="en-US" baseline="30000" dirty="0" smtClean="0"/>
              <a:t>-</a:t>
            </a:r>
            <a:r>
              <a:rPr lang="en-US" dirty="0" smtClean="0"/>
              <a:t> - # of Antibonding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For H</a:t>
            </a:r>
            <a:r>
              <a:rPr lang="en-US" baseline="-25000" dirty="0" smtClean="0"/>
              <a:t>2</a:t>
            </a:r>
            <a:r>
              <a:rPr lang="en-US" dirty="0" smtClean="0"/>
              <a:t>:  </a:t>
            </a:r>
            <a:r>
              <a:rPr lang="en-US" dirty="0" smtClean="0">
                <a:solidFill>
                  <a:srgbClr val="FF0000"/>
                </a:solidFill>
              </a:rPr>
              <a:t>(2 – 0)/2 = 1  </a:t>
            </a:r>
            <a:r>
              <a:rPr lang="en-US" dirty="0" smtClean="0"/>
              <a:t>Confirming a bond order of 1 for molecular hydrogen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629150" y="3695700"/>
            <a:ext cx="50673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72275" y="3695700"/>
            <a:ext cx="390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647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Diatomic Helium (He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458528" y="1889185"/>
            <a:ext cx="0" cy="435634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16200000">
            <a:off x="1764282" y="3714750"/>
            <a:ext cx="81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924175" y="4152900"/>
            <a:ext cx="74295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743950" y="4152900"/>
            <a:ext cx="74295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24176" y="4308991"/>
            <a:ext cx="742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Ø</a:t>
            </a:r>
            <a:r>
              <a:rPr lang="en-US" sz="1400" baseline="-25000" dirty="0" smtClean="0"/>
              <a:t>1s</a:t>
            </a:r>
            <a:r>
              <a:rPr lang="en-US" sz="1400" dirty="0" smtClean="0"/>
              <a:t> (A)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8829676" y="4308990"/>
            <a:ext cx="742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Ø</a:t>
            </a:r>
            <a:r>
              <a:rPr lang="en-US" sz="1400" baseline="-25000" dirty="0" smtClean="0"/>
              <a:t>1s</a:t>
            </a:r>
            <a:r>
              <a:rPr lang="en-US" sz="1400" dirty="0" smtClean="0"/>
              <a:t> (B)</a:t>
            </a:r>
            <a:endParaRPr lang="en-US" sz="1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724525" y="2291032"/>
            <a:ext cx="74295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724525" y="5981700"/>
            <a:ext cx="742950" cy="0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667125" y="2291032"/>
            <a:ext cx="2057400" cy="1861868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67125" y="4152900"/>
            <a:ext cx="2057400" cy="1828800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67475" y="2307566"/>
            <a:ext cx="2276475" cy="1845334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467475" y="4152900"/>
            <a:ext cx="2276475" cy="1828800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824537" y="2405598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</a:t>
            </a:r>
            <a:r>
              <a:rPr lang="en-US" baseline="-25000" dirty="0" smtClean="0">
                <a:sym typeface="Symbol" panose="05050102010706020507" pitchFamily="18" charset="2"/>
              </a:rPr>
              <a:t>-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924550" y="6096265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</a:t>
            </a:r>
            <a:r>
              <a:rPr lang="en-US" baseline="-25000" dirty="0" smtClean="0">
                <a:sym typeface="Symbol" panose="05050102010706020507" pitchFamily="18" charset="2"/>
              </a:rPr>
              <a:t>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20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 Diagrams for B—N 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61359" y="2524663"/>
            <a:ext cx="2831860" cy="2746076"/>
            <a:chOff x="661359" y="2524663"/>
            <a:chExt cx="2831860" cy="274607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56272" y="5270739"/>
              <a:ext cx="81088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656272" y="3784121"/>
              <a:ext cx="81088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61359" y="2524663"/>
              <a:ext cx="81088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656272" y="2524663"/>
              <a:ext cx="81088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682336" y="2524663"/>
              <a:ext cx="81088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8059947" y="2524663"/>
            <a:ext cx="2831860" cy="2746076"/>
            <a:chOff x="8059947" y="2524663"/>
            <a:chExt cx="2831860" cy="2746076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9054860" y="5270739"/>
              <a:ext cx="81088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9054860" y="3784121"/>
              <a:ext cx="81088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8059947" y="2524663"/>
              <a:ext cx="81088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9054860" y="2524663"/>
              <a:ext cx="81088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0080924" y="2524663"/>
              <a:ext cx="81088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77638" y="5963249"/>
            <a:ext cx="3329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the introduction of p atomic orbitals, a new type of orbital overlap is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50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 Diagram for O-Ne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61359" y="2524663"/>
            <a:ext cx="2831860" cy="2746076"/>
            <a:chOff x="661359" y="2524663"/>
            <a:chExt cx="2831860" cy="274607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56272" y="5270739"/>
              <a:ext cx="81088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656272" y="3784121"/>
              <a:ext cx="81088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61359" y="2524663"/>
              <a:ext cx="81088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656272" y="2524663"/>
              <a:ext cx="81088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682336" y="2524663"/>
              <a:ext cx="81088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8059947" y="2524663"/>
            <a:ext cx="2831860" cy="2746076"/>
            <a:chOff x="8059947" y="2524663"/>
            <a:chExt cx="2831860" cy="2746076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9054860" y="5270739"/>
              <a:ext cx="81088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9054860" y="3784121"/>
              <a:ext cx="81088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8059947" y="2524663"/>
              <a:ext cx="81088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9054860" y="2524663"/>
              <a:ext cx="81088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0080924" y="2524663"/>
              <a:ext cx="810883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77638" y="6211669"/>
            <a:ext cx="3329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Ordering of </a:t>
            </a:r>
            <a:r>
              <a:rPr lang="en-US" dirty="0" smtClean="0">
                <a:sym typeface="Symbol" panose="05050102010706020507" pitchFamily="18" charset="2"/>
              </a:rPr>
              <a:t></a:t>
            </a:r>
            <a:r>
              <a:rPr lang="en-US" baseline="-25000" dirty="0" smtClean="0">
                <a:sym typeface="Symbol" panose="05050102010706020507" pitchFamily="18" charset="2"/>
              </a:rPr>
              <a:t>2p</a:t>
            </a:r>
            <a:r>
              <a:rPr lang="en-US" dirty="0" smtClean="0">
                <a:sym typeface="Symbol" panose="05050102010706020507" pitchFamily="18" charset="2"/>
              </a:rPr>
              <a:t> and </a:t>
            </a:r>
            <a:r>
              <a:rPr lang="en-US" baseline="-25000" dirty="0" smtClean="0">
                <a:sym typeface="Symbol" panose="05050102010706020507" pitchFamily="18" charset="2"/>
              </a:rPr>
              <a:t>2p</a:t>
            </a:r>
            <a:r>
              <a:rPr lang="en-US" dirty="0" smtClean="0">
                <a:sym typeface="Symbol" panose="05050102010706020507" pitchFamily="18" charset="2"/>
              </a:rPr>
              <a:t> is reversed for these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7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Valence Bond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06760"/>
          </a:xfrm>
        </p:spPr>
        <p:txBody>
          <a:bodyPr/>
          <a:lstStyle/>
          <a:p>
            <a:r>
              <a:rPr lang="en-US" dirty="0" smtClean="0"/>
              <a:t>First quantum mechanical model proposed</a:t>
            </a:r>
          </a:p>
          <a:p>
            <a:r>
              <a:rPr lang="en-US" dirty="0" smtClean="0"/>
              <a:t>The main idea behind V-B theory is the hybridization of atomic orbitals</a:t>
            </a:r>
          </a:p>
          <a:p>
            <a:pPr lvl="1"/>
            <a:r>
              <a:rPr lang="en-US" dirty="0" smtClean="0"/>
              <a:t>Actually explains the shapes from </a:t>
            </a:r>
            <a:r>
              <a:rPr lang="en-US" dirty="0" err="1" smtClean="0"/>
              <a:t>VSEPR</a:t>
            </a:r>
            <a:r>
              <a:rPr lang="en-US" dirty="0" smtClean="0"/>
              <a:t> theory more accurately</a:t>
            </a:r>
          </a:p>
          <a:p>
            <a:r>
              <a:rPr lang="en-US" dirty="0" smtClean="0"/>
              <a:t>Ex:  CH</a:t>
            </a:r>
            <a:r>
              <a:rPr lang="en-US" baseline="-25000" dirty="0" smtClean="0"/>
              <a:t>4</a:t>
            </a:r>
            <a:endParaRPr lang="en-US" dirty="0" smtClean="0"/>
          </a:p>
          <a:p>
            <a:pPr lvl="1"/>
            <a:r>
              <a:rPr lang="en-US" dirty="0" smtClean="0"/>
              <a:t>Electron configuration of C:___________________</a:t>
            </a:r>
          </a:p>
          <a:p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086928" y="5374257"/>
            <a:ext cx="10749053" cy="69008"/>
            <a:chOff x="1086928" y="5374257"/>
            <a:chExt cx="10749053" cy="6900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86928" y="5374257"/>
              <a:ext cx="681487" cy="8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352135" y="5382883"/>
              <a:ext cx="681487" cy="8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214777" y="5391509"/>
              <a:ext cx="681487" cy="8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077419" y="5400135"/>
              <a:ext cx="681487" cy="8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331125" y="5408761"/>
              <a:ext cx="244127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164003" y="5408761"/>
              <a:ext cx="681487" cy="8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9429210" y="5417387"/>
              <a:ext cx="681487" cy="8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0291852" y="5426013"/>
              <a:ext cx="681487" cy="8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1154494" y="5434639"/>
              <a:ext cx="681487" cy="8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5805306" y="5048055"/>
            <a:ext cx="1266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Promotion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185322" y="5543550"/>
            <a:ext cx="484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313171" y="5549674"/>
            <a:ext cx="484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262397" y="5540149"/>
            <a:ext cx="484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527604" y="5540149"/>
            <a:ext cx="484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2p</a:t>
            </a:r>
            <a:r>
              <a:rPr lang="en-US" baseline="-25000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0390246" y="5549674"/>
            <a:ext cx="58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2p</a:t>
            </a:r>
            <a:r>
              <a:rPr lang="en-US" baseline="-25000" dirty="0" smtClean="0"/>
              <a:t>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1252888" y="5540149"/>
            <a:ext cx="484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2p</a:t>
            </a:r>
            <a:r>
              <a:rPr lang="en-US" baseline="-25000" dirty="0" smtClean="0"/>
              <a:t>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37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Combination of Atomic Orbitals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03943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4 atomic orbitals, which are waves centered on a nucleus, as being ripples spreading from a single point on a lake</a:t>
            </a:r>
          </a:p>
          <a:p>
            <a:pPr lvl="1"/>
            <a:r>
              <a:rPr lang="en-US" dirty="0" smtClean="0"/>
              <a:t>The result are areas of constructive and destructive interference:</a:t>
            </a:r>
          </a:p>
          <a:p>
            <a:pPr lvl="1"/>
            <a:r>
              <a:rPr lang="en-US" dirty="0" smtClean="0">
                <a:hlinkClick r:id="rId2"/>
              </a:rPr>
              <a:t>Standing waves </a:t>
            </a:r>
            <a:r>
              <a:rPr lang="en-US" dirty="0" smtClean="0"/>
              <a:t>on a drum surface</a:t>
            </a:r>
          </a:p>
          <a:p>
            <a:pPr lvl="1"/>
            <a:endParaRPr lang="en-US" dirty="0"/>
          </a:p>
          <a:p>
            <a:r>
              <a:rPr lang="en-US" dirty="0" smtClean="0"/>
              <a:t>Analysis is performed via </a:t>
            </a:r>
            <a:r>
              <a:rPr lang="en-US" u="sng" dirty="0" smtClean="0"/>
              <a:t>L</a:t>
            </a:r>
            <a:r>
              <a:rPr lang="en-US" dirty="0" smtClean="0"/>
              <a:t>inear </a:t>
            </a:r>
            <a:r>
              <a:rPr lang="en-US" u="sng" dirty="0" smtClean="0"/>
              <a:t>C</a:t>
            </a:r>
            <a:r>
              <a:rPr lang="en-US" dirty="0" smtClean="0"/>
              <a:t>ombination of </a:t>
            </a:r>
            <a:r>
              <a:rPr lang="en-US" u="sng" dirty="0" smtClean="0"/>
              <a:t>A</a:t>
            </a:r>
            <a:r>
              <a:rPr lang="en-US" dirty="0" smtClean="0"/>
              <a:t>tomic </a:t>
            </a:r>
            <a:r>
              <a:rPr lang="en-US" u="sng" dirty="0" smtClean="0"/>
              <a:t>O</a:t>
            </a:r>
            <a:r>
              <a:rPr lang="en-US" dirty="0" smtClean="0"/>
              <a:t>rbitals (</a:t>
            </a:r>
            <a:r>
              <a:rPr lang="en-US" dirty="0" err="1" smtClean="0"/>
              <a:t>LCAO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the case of C:  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 = s +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 +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y</a:t>
            </a:r>
            <a:r>
              <a:rPr lang="en-US" dirty="0" smtClean="0"/>
              <a:t> +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z</a:t>
            </a:r>
            <a:endParaRPr lang="en-US" baseline="-25000" dirty="0" smtClean="0"/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= s -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 -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y</a:t>
            </a:r>
            <a:r>
              <a:rPr lang="en-US" dirty="0" smtClean="0"/>
              <a:t> +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z</a:t>
            </a:r>
            <a:endParaRPr lang="en-US" baseline="-25000" dirty="0" smtClean="0"/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 = s -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 +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y</a:t>
            </a:r>
            <a:r>
              <a:rPr lang="en-US" dirty="0" smtClean="0"/>
              <a:t> –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z</a:t>
            </a:r>
            <a:endParaRPr lang="en-US" baseline="-25000" dirty="0" smtClean="0"/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4</a:t>
            </a:r>
            <a:r>
              <a:rPr lang="en-US" dirty="0" smtClean="0"/>
              <a:t> = s +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 -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y</a:t>
            </a:r>
            <a:r>
              <a:rPr lang="en-US" dirty="0" smtClean="0"/>
              <a:t> -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49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Orbitals and Orbital Overlap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177" y="1411557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number of atomic orbitals used in hybridization is equal to the number of hybrid orbitals produced: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______   _______  ________  ________       produces    4 x  _________</a:t>
            </a:r>
          </a:p>
          <a:p>
            <a:endParaRPr lang="en-US" dirty="0"/>
          </a:p>
          <a:p>
            <a:r>
              <a:rPr lang="en-US" dirty="0" smtClean="0"/>
              <a:t>Two types of overlap are possible with the newly created hybrid orbitals</a:t>
            </a:r>
          </a:p>
          <a:p>
            <a:endParaRPr lang="en-US" dirty="0"/>
          </a:p>
          <a:p>
            <a:r>
              <a:rPr lang="en-US" dirty="0" smtClean="0">
                <a:sym typeface="Symbol" panose="05050102010706020507" pitchFamily="18" charset="2"/>
              </a:rPr>
              <a:t> (head to head) bonding: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ym typeface="Symbol" panose="05050102010706020507" pitchFamily="18" charset="2"/>
              </a:rPr>
              <a:t> (side to side) bonding:</a:t>
            </a:r>
            <a:endParaRPr lang="en-US" dirty="0"/>
          </a:p>
        </p:txBody>
      </p:sp>
      <p:pic>
        <p:nvPicPr>
          <p:cNvPr id="6" name="Picture 4" descr="09_14ab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6708" y="3364822"/>
            <a:ext cx="5395044" cy="1894506"/>
          </a:xfrm>
          <a:prstGeom prst="rect">
            <a:avLst/>
          </a:prstGeom>
          <a:noFill/>
        </p:spPr>
      </p:pic>
      <p:pic>
        <p:nvPicPr>
          <p:cNvPr id="7" name="Picture 4" descr="09_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8685" y="4835555"/>
            <a:ext cx="1423415" cy="18546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307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Orbital 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 Theory ultimately depends on solutions to the Schrodinger equation: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order to make it at all useful there are several approximations which are made for ease of calculation</a:t>
            </a:r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88247"/>
              </p:ext>
            </p:extLst>
          </p:nvPr>
        </p:nvGraphicFramePr>
        <p:xfrm>
          <a:off x="1748106" y="2748756"/>
          <a:ext cx="7932738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2654280" imgH="419040" progId="Equation.DSMT4">
                  <p:embed/>
                </p:oleObj>
              </mc:Choice>
              <mc:Fallback>
                <p:oleObj name="Equation" r:id="rId3" imgW="2654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8106" y="2748756"/>
                        <a:ext cx="7932738" cy="1252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870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 Theory Approximations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Orbital approximation</a:t>
            </a:r>
          </a:p>
          <a:p>
            <a:pPr lvl="1"/>
            <a:r>
              <a:rPr lang="en-US" dirty="0" smtClean="0"/>
              <a:t>The wave function, </a:t>
            </a:r>
            <a:r>
              <a:rPr lang="en-US" dirty="0" smtClean="0">
                <a:sym typeface="Symbol" panose="05050102010706020507" pitchFamily="18" charset="2"/>
              </a:rPr>
              <a:t>, of the N electrons in a molecule can be written as a product of N one-electron wave functions: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 = (1) + </a:t>
            </a:r>
            <a:r>
              <a:rPr lang="en-US" dirty="0">
                <a:sym typeface="Symbol" panose="05050102010706020507" pitchFamily="18" charset="2"/>
              </a:rPr>
              <a:t></a:t>
            </a:r>
            <a:r>
              <a:rPr lang="en-US" dirty="0" smtClean="0">
                <a:sym typeface="Symbol" panose="05050102010706020507" pitchFamily="18" charset="2"/>
              </a:rPr>
              <a:t>(2) </a:t>
            </a:r>
            <a:r>
              <a:rPr lang="en-US" dirty="0">
                <a:sym typeface="Symbol" panose="05050102010706020507" pitchFamily="18" charset="2"/>
              </a:rPr>
              <a:t>+ </a:t>
            </a:r>
            <a:r>
              <a:rPr lang="en-US" dirty="0" smtClean="0">
                <a:sym typeface="Symbol" panose="05050102010706020507" pitchFamily="18" charset="2"/>
              </a:rPr>
              <a:t>(3)………. </a:t>
            </a:r>
            <a:r>
              <a:rPr lang="en-US" dirty="0">
                <a:sym typeface="Symbol" panose="05050102010706020507" pitchFamily="18" charset="2"/>
              </a:rPr>
              <a:t></a:t>
            </a:r>
            <a:r>
              <a:rPr lang="en-US" dirty="0" smtClean="0">
                <a:sym typeface="Symbol" panose="05050102010706020507" pitchFamily="18" charset="2"/>
              </a:rPr>
              <a:t>(N)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The one electron wave functions are the </a:t>
            </a:r>
            <a:r>
              <a:rPr lang="en-US" b="1" dirty="0" smtClean="0">
                <a:sym typeface="Symbol" panose="05050102010706020507" pitchFamily="18" charset="2"/>
              </a:rPr>
              <a:t>molecular orbitals</a:t>
            </a:r>
            <a:endParaRPr lang="en-US" dirty="0" smtClean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 We also assume that the wave function of each electron closely resembles the shape of the </a:t>
            </a:r>
            <a:r>
              <a:rPr lang="en-US" u="sng" dirty="0" smtClean="0">
                <a:sym typeface="Symbol" panose="05050102010706020507" pitchFamily="18" charset="2"/>
              </a:rPr>
              <a:t>atomic</a:t>
            </a:r>
            <a:r>
              <a:rPr lang="en-US" dirty="0" smtClean="0">
                <a:sym typeface="Symbol" panose="05050102010706020507" pitchFamily="18" charset="2"/>
              </a:rPr>
              <a:t> orbital that it originated from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Molecular orbitals are then approximated by a </a:t>
            </a:r>
            <a:r>
              <a:rPr lang="en-US" dirty="0" err="1" smtClean="0">
                <a:sym typeface="Symbol" panose="05050102010706020507" pitchFamily="18" charset="2"/>
              </a:rPr>
              <a:t>LCAO</a:t>
            </a:r>
            <a:endParaRPr lang="en-US" dirty="0" smtClean="0">
              <a:sym typeface="Symbol" panose="05050102010706020507" pitchFamily="18" charset="2"/>
            </a:endParaRP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N AO’s    N MO’s</a:t>
            </a:r>
          </a:p>
        </p:txBody>
      </p:sp>
    </p:spTree>
    <p:extLst>
      <p:ext uri="{BB962C8B-B14F-4D97-AF65-F5344CB8AC3E}">
        <p14:creationId xmlns:p14="http://schemas.microsoft.com/office/powerpoint/2010/main" val="256913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 the hydrogen molecule as a simple example: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4000" dirty="0" smtClean="0"/>
              <a:t>H—H</a:t>
            </a:r>
            <a:r>
              <a:rPr lang="en-US" dirty="0" smtClean="0"/>
              <a:t>           </a:t>
            </a:r>
            <a:r>
              <a:rPr lang="en-US" dirty="0" smtClean="0">
                <a:solidFill>
                  <a:srgbClr val="0070C0"/>
                </a:solidFill>
                <a:sym typeface="Symbol" panose="05050102010706020507" pitchFamily="18" charset="2"/>
              </a:rPr>
              <a:t> = </a:t>
            </a:r>
            <a:r>
              <a:rPr lang="en-US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c</a:t>
            </a:r>
            <a:r>
              <a:rPr lang="en-US" baseline="-25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A</a:t>
            </a:r>
            <a:r>
              <a:rPr lang="en-US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ø</a:t>
            </a:r>
            <a:r>
              <a:rPr lang="en-US" baseline="-25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A</a:t>
            </a:r>
            <a:r>
              <a:rPr lang="en-US" dirty="0" smtClean="0">
                <a:solidFill>
                  <a:srgbClr val="0070C0"/>
                </a:solidFill>
                <a:sym typeface="Symbol" panose="05050102010706020507" pitchFamily="18" charset="2"/>
              </a:rPr>
              <a:t>  +  </a:t>
            </a:r>
            <a:r>
              <a:rPr lang="en-US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c</a:t>
            </a:r>
            <a:r>
              <a:rPr lang="en-US" baseline="-25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B</a:t>
            </a:r>
            <a:r>
              <a:rPr lang="en-US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ø</a:t>
            </a:r>
            <a:r>
              <a:rPr lang="en-US" baseline="-25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B</a:t>
            </a:r>
            <a:r>
              <a:rPr lang="en-US" dirty="0">
                <a:sym typeface="Symbol" panose="05050102010706020507" pitchFamily="18" charset="2"/>
              </a:rPr>
              <a:t>  </a:t>
            </a:r>
            <a:r>
              <a:rPr lang="en-US" dirty="0" smtClean="0">
                <a:sym typeface="Symbol" panose="05050102010706020507" pitchFamily="18" charset="2"/>
              </a:rPr>
              <a:t>    where ø = atomic orbitals of H; c = coefficient</a:t>
            </a:r>
          </a:p>
          <a:p>
            <a:pPr marL="457200" lvl="1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The coefficient, c, can be (+) or (-) and the greater its value, the greater the contribution it has to the new molecular orbital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For H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 the coefficients are equal 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 these terms 100% covalent simply means equal contribution from the individual atomic orbitals that are involved in bonding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The sign of c indicates whether the electron waves are constructively or destructively interfering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For H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:    </a:t>
            </a:r>
            <a:r>
              <a:rPr lang="en-US" dirty="0" smtClean="0">
                <a:solidFill>
                  <a:srgbClr val="0070C0"/>
                </a:solidFill>
                <a:sym typeface="Symbol" panose="05050102010706020507" pitchFamily="18" charset="2"/>
              </a:rPr>
              <a:t></a:t>
            </a:r>
            <a:r>
              <a:rPr lang="en-US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+</a:t>
            </a:r>
            <a:r>
              <a:rPr lang="en-US" dirty="0" smtClean="0">
                <a:solidFill>
                  <a:srgbClr val="0070C0"/>
                </a:solidFill>
                <a:sym typeface="Symbol" panose="05050102010706020507" pitchFamily="18" charset="2"/>
              </a:rPr>
              <a:t> = </a:t>
            </a:r>
            <a:r>
              <a:rPr lang="en-US" dirty="0" err="1">
                <a:solidFill>
                  <a:srgbClr val="0070C0"/>
                </a:solidFill>
                <a:sym typeface="Symbol" panose="05050102010706020507" pitchFamily="18" charset="2"/>
              </a:rPr>
              <a:t>c</a:t>
            </a:r>
            <a:r>
              <a:rPr lang="en-US" baseline="-25000" dirty="0" err="1">
                <a:solidFill>
                  <a:srgbClr val="0070C0"/>
                </a:solidFill>
                <a:sym typeface="Symbol" panose="05050102010706020507" pitchFamily="18" charset="2"/>
              </a:rPr>
              <a:t>A</a:t>
            </a:r>
            <a:r>
              <a:rPr lang="en-US" dirty="0" err="1">
                <a:solidFill>
                  <a:srgbClr val="0070C0"/>
                </a:solidFill>
                <a:sym typeface="Symbol" panose="05050102010706020507" pitchFamily="18" charset="2"/>
              </a:rPr>
              <a:t>ø</a:t>
            </a:r>
            <a:r>
              <a:rPr lang="en-US" baseline="-25000" dirty="0" err="1">
                <a:solidFill>
                  <a:srgbClr val="0070C0"/>
                </a:solidFill>
                <a:sym typeface="Symbol" panose="05050102010706020507" pitchFamily="18" charset="2"/>
              </a:rPr>
              <a:t>A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  +  </a:t>
            </a:r>
            <a:r>
              <a:rPr lang="en-US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c</a:t>
            </a:r>
            <a:r>
              <a:rPr lang="en-US" baseline="-25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B</a:t>
            </a:r>
            <a:r>
              <a:rPr lang="en-US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ø</a:t>
            </a:r>
            <a:r>
              <a:rPr lang="en-US" baseline="-25000" dirty="0" err="1" smtClean="0">
                <a:solidFill>
                  <a:srgbClr val="0070C0"/>
                </a:solidFill>
                <a:sym typeface="Symbol" panose="05050102010706020507" pitchFamily="18" charset="2"/>
              </a:rPr>
              <a:t>B</a:t>
            </a:r>
            <a:r>
              <a:rPr lang="en-US" dirty="0" smtClean="0">
                <a:solidFill>
                  <a:srgbClr val="0070C0"/>
                </a:solidFill>
                <a:sym typeface="Symbol" panose="05050102010706020507" pitchFamily="18" charset="2"/>
              </a:rPr>
              <a:t>          </a:t>
            </a:r>
            <a:r>
              <a:rPr lang="en-US" baseline="-25000" dirty="0" smtClean="0">
                <a:solidFill>
                  <a:srgbClr val="0070C0"/>
                </a:solidFill>
                <a:sym typeface="Symbol" panose="05050102010706020507" pitchFamily="18" charset="2"/>
              </a:rPr>
              <a:t>-</a:t>
            </a:r>
            <a:r>
              <a:rPr lang="en-US" dirty="0" smtClean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= </a:t>
            </a:r>
            <a:r>
              <a:rPr lang="en-US" dirty="0" err="1">
                <a:solidFill>
                  <a:srgbClr val="0070C0"/>
                </a:solidFill>
                <a:sym typeface="Symbol" panose="05050102010706020507" pitchFamily="18" charset="2"/>
              </a:rPr>
              <a:t>c</a:t>
            </a:r>
            <a:r>
              <a:rPr lang="en-US" baseline="-25000" dirty="0" err="1">
                <a:solidFill>
                  <a:srgbClr val="0070C0"/>
                </a:solidFill>
                <a:sym typeface="Symbol" panose="05050102010706020507" pitchFamily="18" charset="2"/>
              </a:rPr>
              <a:t>A</a:t>
            </a:r>
            <a:r>
              <a:rPr lang="en-US" dirty="0" err="1">
                <a:solidFill>
                  <a:srgbClr val="0070C0"/>
                </a:solidFill>
                <a:sym typeface="Symbol" panose="05050102010706020507" pitchFamily="18" charset="2"/>
              </a:rPr>
              <a:t>ø</a:t>
            </a:r>
            <a:r>
              <a:rPr lang="en-US" baseline="-25000" dirty="0" err="1">
                <a:solidFill>
                  <a:srgbClr val="0070C0"/>
                </a:solidFill>
                <a:sym typeface="Symbol" panose="05050102010706020507" pitchFamily="18" charset="2"/>
              </a:rPr>
              <a:t>A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  </a:t>
            </a:r>
            <a:r>
              <a:rPr lang="en-US" dirty="0" smtClean="0">
                <a:solidFill>
                  <a:srgbClr val="0070C0"/>
                </a:solidFill>
                <a:sym typeface="Symbol" panose="05050102010706020507" pitchFamily="18" charset="2"/>
              </a:rPr>
              <a:t>-  </a:t>
            </a:r>
            <a:r>
              <a:rPr lang="en-US" dirty="0" err="1">
                <a:solidFill>
                  <a:srgbClr val="0070C0"/>
                </a:solidFill>
                <a:sym typeface="Symbol" panose="05050102010706020507" pitchFamily="18" charset="2"/>
              </a:rPr>
              <a:t>c</a:t>
            </a:r>
            <a:r>
              <a:rPr lang="en-US" baseline="-25000" dirty="0" err="1">
                <a:solidFill>
                  <a:srgbClr val="0070C0"/>
                </a:solidFill>
                <a:sym typeface="Symbol" panose="05050102010706020507" pitchFamily="18" charset="2"/>
              </a:rPr>
              <a:t>B</a:t>
            </a:r>
            <a:r>
              <a:rPr lang="en-US" dirty="0" err="1">
                <a:solidFill>
                  <a:srgbClr val="0070C0"/>
                </a:solidFill>
                <a:sym typeface="Symbol" panose="05050102010706020507" pitchFamily="18" charset="2"/>
              </a:rPr>
              <a:t>ø</a:t>
            </a:r>
            <a:r>
              <a:rPr lang="en-US" baseline="-25000" dirty="0" err="1">
                <a:solidFill>
                  <a:srgbClr val="0070C0"/>
                </a:solidFill>
                <a:sym typeface="Symbol" panose="05050102010706020507" pitchFamily="18" charset="2"/>
              </a:rPr>
              <a:t>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19841" y="2242868"/>
            <a:ext cx="448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r>
              <a:rPr lang="en-US" baseline="30000" dirty="0" smtClean="0">
                <a:solidFill>
                  <a:srgbClr val="0070C0"/>
                </a:solidFill>
              </a:rPr>
              <a:t>-</a:t>
            </a:r>
            <a:r>
              <a:rPr lang="en-US" baseline="-25000" dirty="0" smtClean="0">
                <a:solidFill>
                  <a:srgbClr val="0070C0"/>
                </a:solidFill>
              </a:rPr>
              <a:t>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25768" y="2242868"/>
            <a:ext cx="448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r>
              <a:rPr lang="en-US" baseline="30000" dirty="0" smtClean="0">
                <a:solidFill>
                  <a:srgbClr val="0070C0"/>
                </a:solidFill>
              </a:rPr>
              <a:t>-</a:t>
            </a:r>
            <a:r>
              <a:rPr lang="en-US" baseline="-25000" dirty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1441" y="6127234"/>
            <a:ext cx="1820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Bonding Orbital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5568" y="6127234"/>
            <a:ext cx="2099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Antibonding Orbital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7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Bonding and Antibonding Orbitals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99394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</a:t>
            </a:r>
            <a:r>
              <a:rPr lang="en-US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+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rgbClr val="0070C0"/>
                </a:solidFill>
                <a:sym typeface="Symbol" panose="05050102010706020507" pitchFamily="18" charset="2"/>
              </a:rPr>
              <a:t>= Bonding		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 </a:t>
            </a:r>
            <a:r>
              <a:rPr lang="en-US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-</a:t>
            </a:r>
            <a:r>
              <a:rPr lang="en-US" dirty="0">
                <a:solidFill>
                  <a:srgbClr val="0070C0"/>
                </a:solidFill>
                <a:sym typeface="Symbol" panose="05050102010706020507" pitchFamily="18" charset="2"/>
              </a:rPr>
              <a:t> = </a:t>
            </a:r>
            <a:r>
              <a:rPr lang="en-US" dirty="0" smtClean="0">
                <a:solidFill>
                  <a:srgbClr val="0070C0"/>
                </a:solidFill>
                <a:sym typeface="Symbol" panose="05050102010706020507" pitchFamily="18" charset="2"/>
              </a:rPr>
              <a:t>Antibonding</a:t>
            </a:r>
          </a:p>
          <a:p>
            <a:r>
              <a:rPr lang="en-US" dirty="0" smtClean="0"/>
              <a:t>For bonding orbitals there is greater orbital overlap due to constructive interference</a:t>
            </a:r>
          </a:p>
          <a:p>
            <a:pPr lvl="1"/>
            <a:r>
              <a:rPr lang="en-US" dirty="0" smtClean="0"/>
              <a:t>Greater overlap means electrons can move between and interact with both nuclei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1224951" y="5331125"/>
            <a:ext cx="286397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466935" y="5331125"/>
            <a:ext cx="286397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53087" y="5331125"/>
            <a:ext cx="1207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Bonding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72863" y="5331125"/>
            <a:ext cx="1452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Antibonding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85781" y="5700457"/>
            <a:ext cx="4333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  Always higher in energy </a:t>
            </a:r>
          </a:p>
          <a:p>
            <a:r>
              <a:rPr lang="en-US" dirty="0" smtClean="0"/>
              <a:t>** If electrons occupy this orbital they are   </a:t>
            </a:r>
          </a:p>
          <a:p>
            <a:r>
              <a:rPr lang="en-US" dirty="0"/>
              <a:t> </a:t>
            </a:r>
            <a:r>
              <a:rPr lang="en-US" dirty="0" smtClean="0"/>
              <a:t>    forbidden from crossing the nodal plane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83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Orbital Energy Level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0985" cy="503507"/>
          </a:xfrm>
        </p:spPr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: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458528" y="1889185"/>
            <a:ext cx="0" cy="4356340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16200000">
            <a:off x="1764282" y="3714750"/>
            <a:ext cx="819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924175" y="4152900"/>
            <a:ext cx="74295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743950" y="4152900"/>
            <a:ext cx="74295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24176" y="4308991"/>
            <a:ext cx="742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Ø</a:t>
            </a:r>
            <a:r>
              <a:rPr lang="en-US" sz="1400" baseline="-25000" dirty="0" smtClean="0"/>
              <a:t>1s</a:t>
            </a:r>
            <a:r>
              <a:rPr lang="en-US" sz="1400" dirty="0" smtClean="0"/>
              <a:t> (A)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8829676" y="4308990"/>
            <a:ext cx="742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Ø</a:t>
            </a:r>
            <a:r>
              <a:rPr lang="en-US" sz="1400" baseline="-25000" dirty="0" smtClean="0"/>
              <a:t>1s</a:t>
            </a:r>
            <a:r>
              <a:rPr lang="en-US" sz="1400" dirty="0" smtClean="0"/>
              <a:t> (B)</a:t>
            </a:r>
            <a:endParaRPr lang="en-US" sz="1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724525" y="2291032"/>
            <a:ext cx="74295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24525" y="5981700"/>
            <a:ext cx="742950" cy="0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667125" y="2291032"/>
            <a:ext cx="2057400" cy="1861868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667125" y="4152900"/>
            <a:ext cx="2057400" cy="1828800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467475" y="2307566"/>
            <a:ext cx="2276475" cy="1845334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467475" y="4152900"/>
            <a:ext cx="2276475" cy="1828800"/>
          </a:xfrm>
          <a:prstGeom prst="line">
            <a:avLst/>
          </a:prstGeom>
          <a:ln w="158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24537" y="2405598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</a:t>
            </a:r>
            <a:r>
              <a:rPr lang="en-US" baseline="-25000" dirty="0" smtClean="0">
                <a:sym typeface="Symbol" panose="05050102010706020507" pitchFamily="18" charset="2"/>
              </a:rPr>
              <a:t>-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924550" y="6096265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</a:t>
            </a:r>
            <a:r>
              <a:rPr lang="en-US" baseline="-25000" dirty="0" smtClean="0">
                <a:sym typeface="Symbol" panose="05050102010706020507" pitchFamily="18" charset="2"/>
              </a:rPr>
              <a:t>+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153400" y="1889185"/>
            <a:ext cx="276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**Absorption @ 109 nm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07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617</Words>
  <Application>Microsoft Office PowerPoint</Application>
  <PresentationFormat>Widescreen</PresentationFormat>
  <Paragraphs>102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Office Theme</vt:lpstr>
      <vt:lpstr>Equation</vt:lpstr>
      <vt:lpstr>Introduction to Molecular Orbital Theory</vt:lpstr>
      <vt:lpstr>Valence Bond Theory</vt:lpstr>
      <vt:lpstr>Linear Combination of Atomic Orbitals</vt:lpstr>
      <vt:lpstr>Hybrid Orbitals and Orbital Overlap</vt:lpstr>
      <vt:lpstr>Molecular Orbital Theory </vt:lpstr>
      <vt:lpstr>MO Theory Approximations</vt:lpstr>
      <vt:lpstr>Hydrogen Example</vt:lpstr>
      <vt:lpstr>Bonding and Antibonding Orbitals</vt:lpstr>
      <vt:lpstr>Molecular Orbital Energy Level Diagrams</vt:lpstr>
      <vt:lpstr>Calculating Bond Order from MO Diagram</vt:lpstr>
      <vt:lpstr>Diatomic Helium (He2)</vt:lpstr>
      <vt:lpstr>MO Diagrams for B—N </vt:lpstr>
      <vt:lpstr>MO Diagram for O-Ne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Molecular Orbital Theory</dc:title>
  <dc:creator>John Cody</dc:creator>
  <cp:lastModifiedBy>John Cody</cp:lastModifiedBy>
  <cp:revision>19</cp:revision>
  <dcterms:created xsi:type="dcterms:W3CDTF">2016-03-01T19:56:51Z</dcterms:created>
  <dcterms:modified xsi:type="dcterms:W3CDTF">2016-03-07T18:29:10Z</dcterms:modified>
</cp:coreProperties>
</file>