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62" r:id="rId3"/>
    <p:sldId id="263" r:id="rId4"/>
    <p:sldId id="257" r:id="rId5"/>
    <p:sldId id="258" r:id="rId6"/>
    <p:sldId id="259" r:id="rId7"/>
    <p:sldId id="260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4844CC4-50F7-40B8-A1EB-18712D56217B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BAA2B6-E319-4011-887E-907870698F5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844CC4-50F7-40B8-A1EB-18712D56217B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AA2B6-E319-4011-887E-907870698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844CC4-50F7-40B8-A1EB-18712D56217B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AA2B6-E319-4011-887E-907870698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844CC4-50F7-40B8-A1EB-18712D56217B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AA2B6-E319-4011-887E-907870698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4844CC4-50F7-40B8-A1EB-18712D56217B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BAA2B6-E319-4011-887E-907870698F5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844CC4-50F7-40B8-A1EB-18712D56217B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BAA2B6-E319-4011-887E-907870698F5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844CC4-50F7-40B8-A1EB-18712D56217B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BAA2B6-E319-4011-887E-907870698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844CC4-50F7-40B8-A1EB-18712D56217B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AA2B6-E319-4011-887E-907870698F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844CC4-50F7-40B8-A1EB-18712D56217B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BAA2B6-E319-4011-887E-907870698F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4844CC4-50F7-40B8-A1EB-18712D56217B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BAA2B6-E319-4011-887E-907870698F5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4844CC4-50F7-40B8-A1EB-18712D56217B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BAA2B6-E319-4011-887E-907870698F5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4844CC4-50F7-40B8-A1EB-18712D56217B}" type="datetimeFigureOut">
              <a:rPr lang="en-US" smtClean="0"/>
              <a:t>1/6/2011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ABAA2B6-E319-4011-887E-907870698F5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Dimensional Analysis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following questions at the end of Chapter 2:</a:t>
            </a:r>
          </a:p>
          <a:p>
            <a:r>
              <a:rPr lang="en-US" dirty="0" smtClean="0"/>
              <a:t>2.1, 2.2, 2.6, 2.8, 2.11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Systems of Units</a:t>
            </a:r>
            <a:br>
              <a:rPr lang="en-US" dirty="0" smtClean="0"/>
            </a:br>
            <a:r>
              <a:rPr lang="en-US" dirty="0" smtClean="0"/>
              <a:t>Section 2.3</a:t>
            </a:r>
            <a:endParaRPr lang="en-US" dirty="0"/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762000" y="1752600"/>
          <a:ext cx="7934325" cy="4555364"/>
        </p:xfrm>
        <a:graphic>
          <a:graphicData uri="http://schemas.openxmlformats.org/drawingml/2006/table">
            <a:tbl>
              <a:tblPr/>
              <a:tblGrid>
                <a:gridCol w="2644775"/>
                <a:gridCol w="2644775"/>
                <a:gridCol w="2644775"/>
              </a:tblGrid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Physical Quantity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Abbreviation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Mass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Kilogram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Gram (CGS)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Length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Centimeter (CGS)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Second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Temperature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Kelvin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Amount of substance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Electric Current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Ampere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Luminous intensity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Candela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Derived Units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13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1447800"/>
                <a:gridCol w="2667000"/>
              </a:tblGrid>
              <a:tr h="779727">
                <a:tc>
                  <a:txBody>
                    <a:bodyPr/>
                    <a:lstStyle/>
                    <a:p>
                      <a:r>
                        <a:rPr lang="en-US" dirty="0" smtClean="0"/>
                        <a:t>Quantity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Symbol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Equivalent</a:t>
                      </a:r>
                      <a:r>
                        <a:rPr lang="en-US" baseline="0" dirty="0" smtClean="0"/>
                        <a:t> in Terms of Base Units</a:t>
                      </a:r>
                      <a:endParaRPr lang="en-US" dirty="0"/>
                    </a:p>
                  </a:txBody>
                  <a:tcPr/>
                </a:tc>
              </a:tr>
              <a:tr h="779727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0.001 m</a:t>
                      </a:r>
                      <a:r>
                        <a:rPr lang="en-US" baseline="30000" dirty="0" smtClean="0"/>
                        <a:t>3</a:t>
                      </a:r>
                    </a:p>
                    <a:p>
                      <a:r>
                        <a:rPr lang="en-US" baseline="0" dirty="0" smtClean="0"/>
                        <a:t>1000 cm</a:t>
                      </a:r>
                      <a:r>
                        <a:rPr lang="en-US" baseline="30000" dirty="0" smtClean="0"/>
                        <a:t>3</a:t>
                      </a:r>
                      <a:endParaRPr lang="en-US" baseline="0" dirty="0"/>
                    </a:p>
                  </a:txBody>
                  <a:tcPr/>
                </a:tc>
              </a:tr>
              <a:tr h="779727">
                <a:tc>
                  <a:txBody>
                    <a:bodyPr/>
                    <a:lstStyle/>
                    <a:p>
                      <a:r>
                        <a:rPr lang="en-US" dirty="0" smtClean="0"/>
                        <a:t>Force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newton</a:t>
                      </a:r>
                      <a:r>
                        <a:rPr lang="en-US" dirty="0" smtClean="0"/>
                        <a:t> (SI)</a:t>
                      </a:r>
                    </a:p>
                    <a:p>
                      <a:r>
                        <a:rPr lang="en-US" dirty="0" smtClean="0"/>
                        <a:t>dyne (CGS)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kg 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∙ m/s</a:t>
                      </a:r>
                      <a:r>
                        <a:rPr lang="en-US" baseline="300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baseline="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1 g 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∙ cm/s</a:t>
                      </a:r>
                      <a:r>
                        <a:rPr lang="en-US" baseline="300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779727">
                <a:tc>
                  <a:txBody>
                    <a:bodyPr/>
                    <a:lstStyle/>
                    <a:p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pascal</a:t>
                      </a:r>
                      <a:r>
                        <a:rPr lang="en-US" dirty="0" smtClean="0"/>
                        <a:t> (SI)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N/m</a:t>
                      </a:r>
                      <a:r>
                        <a:rPr lang="en-US" baseline="30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779727">
                <a:tc>
                  <a:txBody>
                    <a:bodyPr/>
                    <a:lstStyle/>
                    <a:p>
                      <a:r>
                        <a:rPr lang="en-US" dirty="0" smtClean="0"/>
                        <a:t>Energy, 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joule (SI)</a:t>
                      </a:r>
                    </a:p>
                    <a:p>
                      <a:r>
                        <a:rPr lang="en-US" dirty="0" smtClean="0"/>
                        <a:t>erg (CGS)</a:t>
                      </a:r>
                    </a:p>
                    <a:p>
                      <a:r>
                        <a:rPr lang="en-US" dirty="0" smtClean="0"/>
                        <a:t>gram-calorie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N 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∙ m = 1 kg ∙ m</a:t>
                      </a:r>
                      <a:r>
                        <a:rPr lang="en-US" baseline="3000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/s</a:t>
                      </a:r>
                      <a:r>
                        <a:rPr lang="en-US" baseline="300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baseline="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1 </a:t>
                      </a:r>
                      <a:r>
                        <a:rPr lang="en-US" baseline="0" dirty="0" err="1" smtClean="0">
                          <a:latin typeface="Times New Roman"/>
                          <a:cs typeface="Times New Roman"/>
                        </a:rPr>
                        <a:t>dyne</a:t>
                      </a:r>
                      <a:r>
                        <a:rPr lang="en-US" dirty="0" err="1" smtClean="0">
                          <a:latin typeface="Times New Roman"/>
                          <a:cs typeface="Times New Roman"/>
                        </a:rPr>
                        <a:t>∙cm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 = 1 g∙cm</a:t>
                      </a:r>
                      <a:r>
                        <a:rPr lang="en-US" baseline="3000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/s</a:t>
                      </a:r>
                      <a:r>
                        <a:rPr lang="en-US" baseline="300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baseline="0" dirty="0" smtClean="0">
                        <a:latin typeface="Times New Roman"/>
                        <a:cs typeface="Times New Roman"/>
                      </a:endParaRPr>
                    </a:p>
                    <a:p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4.184 J = 4.184 kg 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∙ m</a:t>
                      </a:r>
                      <a:r>
                        <a:rPr lang="en-US" baseline="3000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/s</a:t>
                      </a:r>
                      <a:r>
                        <a:rPr lang="en-US" baseline="300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779727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J/s = 1 kg </a:t>
                      </a:r>
                      <a:r>
                        <a:rPr lang="en-US" dirty="0" smtClean="0">
                          <a:latin typeface="Times New Roman"/>
                          <a:cs typeface="Times New Roman"/>
                        </a:rPr>
                        <a:t>∙ m</a:t>
                      </a:r>
                      <a:r>
                        <a:rPr lang="en-US" baseline="30000" dirty="0" smtClean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lang="en-US" baseline="0" dirty="0" smtClean="0">
                          <a:latin typeface="Times New Roman"/>
                          <a:cs typeface="Times New Roman"/>
                        </a:rPr>
                        <a:t>/s</a:t>
                      </a:r>
                      <a:r>
                        <a:rPr lang="en-US" baseline="30000" dirty="0" smtClean="0">
                          <a:latin typeface="Times New Roman"/>
                          <a:cs typeface="Times New Roman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Section </a:t>
            </a:r>
            <a:r>
              <a:rPr lang="en-US" dirty="0" smtClean="0"/>
              <a:t>2.2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Dimensional Analysis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Utilizes </a:t>
            </a:r>
            <a:r>
              <a:rPr lang="en-US" dirty="0">
                <a:solidFill>
                  <a:srgbClr val="FF3300"/>
                </a:solidFill>
              </a:rPr>
              <a:t>conversion factors</a:t>
            </a:r>
            <a:r>
              <a:rPr lang="en-US" dirty="0"/>
              <a:t> in order to convert between units of one thing to units of something else</a:t>
            </a:r>
          </a:p>
          <a:p>
            <a:pPr lvl="1"/>
            <a:r>
              <a:rPr lang="en-US" dirty="0"/>
              <a:t>Examples of conversion factors:</a:t>
            </a:r>
          </a:p>
          <a:p>
            <a:pPr lvl="2"/>
            <a:r>
              <a:rPr lang="en-US" dirty="0"/>
              <a:t>1 foot = 12 inches</a:t>
            </a:r>
          </a:p>
          <a:p>
            <a:pPr lvl="2"/>
            <a:r>
              <a:rPr lang="en-US" dirty="0"/>
              <a:t>2.54 cm = 1 inch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How many centimeters are in 1.39 feet?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/>
              <a:t>Hint:  1 in = 2.54 cm</a:t>
            </a:r>
          </a:p>
          <a:p>
            <a:pPr>
              <a:lnSpc>
                <a:spcPct val="90000"/>
              </a:lnSpc>
            </a:pPr>
            <a:endParaRPr lang="en-US" sz="2600"/>
          </a:p>
          <a:p>
            <a:pPr>
              <a:lnSpc>
                <a:spcPct val="90000"/>
              </a:lnSpc>
            </a:pPr>
            <a:endParaRPr lang="en-US" sz="2600"/>
          </a:p>
          <a:p>
            <a:pPr>
              <a:lnSpc>
                <a:spcPct val="90000"/>
              </a:lnSpc>
            </a:pPr>
            <a:endParaRPr lang="en-US" sz="2600"/>
          </a:p>
          <a:p>
            <a:pPr>
              <a:lnSpc>
                <a:spcPct val="90000"/>
              </a:lnSpc>
            </a:pPr>
            <a:endParaRPr lang="en-US" sz="2600"/>
          </a:p>
          <a:p>
            <a:pPr>
              <a:lnSpc>
                <a:spcPct val="90000"/>
              </a:lnSpc>
            </a:pPr>
            <a:endParaRPr lang="en-US" sz="26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/>
              <a:t>See Sample Exercise 1.9 (Pg. 25)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solidFill>
                  <a:srgbClr val="FF3300"/>
                </a:solidFill>
              </a:rPr>
              <a:t>42.4 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Conversions Involving More than One Unit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719263"/>
            <a:ext cx="4648200" cy="4411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The speed of sound in air at sea level is 340 m/s. Express this speed in miles per hour.</a:t>
            </a:r>
          </a:p>
          <a:p>
            <a:pPr>
              <a:lnSpc>
                <a:spcPct val="90000"/>
              </a:lnSpc>
            </a:pPr>
            <a:r>
              <a:rPr lang="en-US" sz="2400"/>
              <a:t>Hint: 1 mile = 1.6093 km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See Sample Exercise 1.10 (Pg. 26) and Useful Conversion Factors and Relationships (Inside back cover)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/>
              <a:t>		  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334000" y="1719263"/>
            <a:ext cx="3352800" cy="4411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>
                <a:solidFill>
                  <a:srgbClr val="FF3300"/>
                </a:solidFill>
              </a:rPr>
              <a:t>760 mile/hr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Conversions Involving Cubed Units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600" dirty="0"/>
              <a:t>Express a density of 8.4 g/cm</a:t>
            </a:r>
            <a:r>
              <a:rPr lang="en-US" sz="2600" baseline="30000" dirty="0"/>
              <a:t>3</a:t>
            </a:r>
            <a:r>
              <a:rPr lang="en-US" sz="2600" dirty="0"/>
              <a:t> in terms of SI base units (kg/m</a:t>
            </a:r>
            <a:r>
              <a:rPr lang="en-US" sz="2600" baseline="30000" dirty="0"/>
              <a:t>3</a:t>
            </a:r>
            <a:r>
              <a:rPr lang="en-US" sz="2600" dirty="0"/>
              <a:t>).</a:t>
            </a:r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r>
              <a:rPr lang="en-US" sz="2600" dirty="0"/>
              <a:t>See Sample Exercise 1.11 (pg. 27-28)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2600" dirty="0">
                <a:solidFill>
                  <a:srgbClr val="FF0000"/>
                </a:solidFill>
              </a:rPr>
              <a:t>8400 kg/m</a:t>
            </a:r>
            <a:r>
              <a:rPr lang="en-US" sz="2600" baseline="30000" dirty="0">
                <a:solidFill>
                  <a:srgbClr val="FF0000"/>
                </a:solidFill>
              </a:rPr>
              <a:t>3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</a:p>
          <a:p>
            <a:pPr algn="ctr">
              <a:buFont typeface="Wingdings" pitchFamily="2" charset="2"/>
              <a:buNone/>
            </a:pPr>
            <a:r>
              <a:rPr lang="en-US" sz="2600" dirty="0"/>
              <a:t>OR </a:t>
            </a:r>
          </a:p>
          <a:p>
            <a:pPr algn="ctr">
              <a:buFont typeface="Wingdings" pitchFamily="2" charset="2"/>
              <a:buNone/>
            </a:pPr>
            <a:r>
              <a:rPr lang="en-US" sz="2600" dirty="0">
                <a:solidFill>
                  <a:srgbClr val="FF0000"/>
                </a:solidFill>
              </a:rPr>
              <a:t>8.4 x 10</a:t>
            </a:r>
            <a:r>
              <a:rPr lang="en-US" sz="2600" baseline="30000" dirty="0">
                <a:solidFill>
                  <a:srgbClr val="FF0000"/>
                </a:solidFill>
              </a:rPr>
              <a:t>3</a:t>
            </a:r>
            <a:r>
              <a:rPr lang="en-US" sz="2600" dirty="0">
                <a:solidFill>
                  <a:srgbClr val="FF0000"/>
                </a:solidFill>
              </a:rPr>
              <a:t> kg/m</a:t>
            </a:r>
            <a:r>
              <a:rPr lang="en-US" sz="2600" baseline="30000" dirty="0">
                <a:solidFill>
                  <a:srgbClr val="FF0000"/>
                </a:solidFill>
              </a:rPr>
              <a:t>3</a:t>
            </a:r>
            <a:endParaRPr lang="en-US" sz="26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Carry out the following conversion: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0.04 g/min </a:t>
            </a:r>
            <a:r>
              <a:rPr lang="en-US" dirty="0" smtClean="0">
                <a:latin typeface="Times New Roman"/>
                <a:cs typeface="Times New Roman"/>
              </a:rPr>
              <a:t>∙ m</a:t>
            </a:r>
            <a:r>
              <a:rPr lang="en-US" baseline="30000" dirty="0" smtClean="0">
                <a:latin typeface="Times New Roman"/>
                <a:cs typeface="Times New Roman"/>
              </a:rPr>
              <a:t>3</a:t>
            </a:r>
            <a:r>
              <a:rPr lang="en-US" dirty="0" smtClean="0">
                <a:latin typeface="Times New Roman"/>
                <a:cs typeface="Times New Roman"/>
              </a:rPr>
              <a:t> to </a:t>
            </a:r>
            <a:r>
              <a:rPr lang="en-US" dirty="0" err="1" smtClean="0"/>
              <a:t>lb</a:t>
            </a:r>
            <a:r>
              <a:rPr lang="en-US" baseline="-25000" dirty="0" err="1" smtClean="0"/>
              <a:t>m</a:t>
            </a:r>
            <a:r>
              <a:rPr lang="en-US" dirty="0" smtClean="0"/>
              <a:t>/hr </a:t>
            </a:r>
            <a:r>
              <a:rPr lang="en-US" dirty="0" smtClean="0">
                <a:latin typeface="Times New Roman"/>
                <a:cs typeface="Times New Roman"/>
              </a:rPr>
              <a:t>∙ ft</a:t>
            </a:r>
            <a:r>
              <a:rPr lang="en-US" baseline="30000" dirty="0" smtClean="0">
                <a:latin typeface="Times New Roman"/>
                <a:cs typeface="Times New Roman"/>
              </a:rPr>
              <a:t>3</a:t>
            </a:r>
            <a:endParaRPr lang="en-US" dirty="0" smtClean="0"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1.5 x 10</a:t>
            </a:r>
            <a:r>
              <a:rPr lang="en-US" baseline="30000" dirty="0" smtClean="0">
                <a:solidFill>
                  <a:srgbClr val="FF0000"/>
                </a:solidFill>
              </a:rPr>
              <a:t>-4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lb</a:t>
            </a:r>
            <a:r>
              <a:rPr lang="en-US" baseline="-25000" dirty="0" err="1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/hr </a:t>
            </a: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</a:rPr>
              <a:t>∙ ft</a:t>
            </a:r>
            <a:r>
              <a:rPr lang="en-US" baseline="300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24200" y="2209800"/>
            <a:ext cx="4724400" cy="1676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Super Duper 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059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In 1916 </a:t>
            </a:r>
            <a:r>
              <a:rPr lang="en-US" sz="2000" dirty="0" err="1" smtClean="0"/>
              <a:t>Nusselt</a:t>
            </a:r>
            <a:r>
              <a:rPr lang="en-US" sz="2000" dirty="0" smtClean="0"/>
              <a:t> derived a theoretical relation for predicting the coefficient of heat transfer between a pure saturated vapor and a colder surface: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  <a:tabLst>
                <a:tab pos="1149350" algn="l"/>
              </a:tabLst>
            </a:pPr>
            <a:r>
              <a:rPr lang="en-US" sz="2000" dirty="0" smtClean="0"/>
              <a:t>w</a:t>
            </a:r>
            <a:r>
              <a:rPr lang="en-US" sz="2000" dirty="0" smtClean="0"/>
              <a:t>here	</a:t>
            </a:r>
            <a:r>
              <a:rPr lang="en-US" sz="2000" i="1" dirty="0" smtClean="0"/>
              <a:t>h</a:t>
            </a:r>
            <a:r>
              <a:rPr lang="en-US" sz="2000" dirty="0" smtClean="0"/>
              <a:t> = mean heat transfer coefficient, Btu/(hr)(ft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)(</a:t>
            </a:r>
            <a:r>
              <a:rPr lang="en-US" sz="2000" dirty="0" smtClean="0">
                <a:sym typeface="Symbol"/>
              </a:rPr>
              <a:t>ºF)</a:t>
            </a:r>
          </a:p>
          <a:p>
            <a:pPr marL="0" indent="0">
              <a:buNone/>
              <a:tabLst>
                <a:tab pos="1149350" algn="l"/>
              </a:tabLst>
            </a:pPr>
            <a:r>
              <a:rPr lang="en-US" sz="2000" dirty="0" smtClean="0">
                <a:sym typeface="Symbol"/>
              </a:rPr>
              <a:t>	</a:t>
            </a:r>
            <a:r>
              <a:rPr lang="en-US" sz="2000" i="1" dirty="0" smtClean="0">
                <a:sym typeface="Symbol"/>
              </a:rPr>
              <a:t>k</a:t>
            </a:r>
            <a:r>
              <a:rPr lang="en-US" sz="2000" dirty="0" smtClean="0">
                <a:sym typeface="Symbol"/>
              </a:rPr>
              <a:t> = thermal conductivity, Btu/(hr)(ft)(</a:t>
            </a:r>
            <a:r>
              <a:rPr lang="en-US" sz="2000" dirty="0" smtClean="0">
                <a:sym typeface="Symbol"/>
              </a:rPr>
              <a:t>ºF</a:t>
            </a:r>
            <a:r>
              <a:rPr lang="en-US" sz="2000" dirty="0" smtClean="0">
                <a:sym typeface="Symbol"/>
              </a:rPr>
              <a:t>)</a:t>
            </a:r>
          </a:p>
          <a:p>
            <a:pPr marL="0" indent="0">
              <a:buNone/>
              <a:tabLst>
                <a:tab pos="1149350" algn="l"/>
              </a:tabLst>
            </a:pPr>
            <a:r>
              <a:rPr lang="en-US" sz="2000" dirty="0" smtClean="0">
                <a:sym typeface="Symbol"/>
              </a:rPr>
              <a:t>	</a:t>
            </a:r>
            <a:r>
              <a:rPr lang="en-US" sz="2000" dirty="0" smtClean="0">
                <a:sym typeface="Symbol"/>
              </a:rPr>
              <a:t> = density, lb/ft</a:t>
            </a:r>
            <a:r>
              <a:rPr lang="en-US" sz="2000" baseline="30000" dirty="0" smtClean="0">
                <a:sym typeface="Symbol"/>
              </a:rPr>
              <a:t>3</a:t>
            </a:r>
            <a:endParaRPr lang="en-US" sz="2000" dirty="0" smtClean="0">
              <a:sym typeface="Symbol"/>
            </a:endParaRPr>
          </a:p>
          <a:p>
            <a:pPr marL="0" indent="0">
              <a:buNone/>
              <a:tabLst>
                <a:tab pos="1149350" algn="l"/>
              </a:tabLst>
            </a:pPr>
            <a:r>
              <a:rPr lang="en-US" sz="2000" dirty="0" smtClean="0">
                <a:sym typeface="Symbol"/>
              </a:rPr>
              <a:t>	</a:t>
            </a:r>
            <a:r>
              <a:rPr lang="en-US" sz="2000" i="1" dirty="0" smtClean="0">
                <a:sym typeface="Symbol"/>
              </a:rPr>
              <a:t>g</a:t>
            </a:r>
            <a:r>
              <a:rPr lang="en-US" sz="2000" dirty="0" smtClean="0">
                <a:sym typeface="Symbol"/>
              </a:rPr>
              <a:t> = acceleration of gravity, 4.17 x 10</a:t>
            </a:r>
            <a:r>
              <a:rPr lang="en-US" sz="2000" baseline="30000" dirty="0" smtClean="0">
                <a:sym typeface="Symbol"/>
              </a:rPr>
              <a:t>8</a:t>
            </a:r>
            <a:r>
              <a:rPr lang="en-US" sz="2000" dirty="0" smtClean="0">
                <a:sym typeface="Symbol"/>
              </a:rPr>
              <a:t> ft/(hr)</a:t>
            </a:r>
            <a:r>
              <a:rPr lang="en-US" sz="2000" baseline="30000" dirty="0" smtClean="0">
                <a:sym typeface="Symbol"/>
              </a:rPr>
              <a:t>2</a:t>
            </a:r>
            <a:endParaRPr lang="en-US" sz="2000" dirty="0" smtClean="0">
              <a:sym typeface="Symbol"/>
            </a:endParaRPr>
          </a:p>
          <a:p>
            <a:pPr marL="0" indent="0">
              <a:buNone/>
              <a:tabLst>
                <a:tab pos="1149350" algn="l"/>
              </a:tabLst>
            </a:pPr>
            <a:r>
              <a:rPr lang="en-US" sz="2000" dirty="0" smtClean="0">
                <a:sym typeface="Symbol"/>
              </a:rPr>
              <a:t>	</a:t>
            </a:r>
            <a:r>
              <a:rPr lang="en-US" sz="2000" dirty="0" smtClean="0">
                <a:sym typeface="Symbol"/>
              </a:rPr>
              <a:t> = enthalpy change, Btu/lb</a:t>
            </a:r>
          </a:p>
          <a:p>
            <a:pPr marL="0" indent="0">
              <a:buNone/>
              <a:tabLst>
                <a:tab pos="1149350" algn="l"/>
              </a:tabLst>
            </a:pPr>
            <a:r>
              <a:rPr lang="en-US" sz="2000" dirty="0" smtClean="0">
                <a:sym typeface="Symbol"/>
              </a:rPr>
              <a:t>	</a:t>
            </a:r>
            <a:r>
              <a:rPr lang="en-US" sz="2000" i="1" dirty="0" smtClean="0">
                <a:sym typeface="Symbol"/>
              </a:rPr>
              <a:t>L</a:t>
            </a:r>
            <a:r>
              <a:rPr lang="en-US" sz="2000" dirty="0" smtClean="0">
                <a:sym typeface="Symbol"/>
              </a:rPr>
              <a:t> = length of tube, ft</a:t>
            </a:r>
          </a:p>
          <a:p>
            <a:pPr marL="0" indent="0">
              <a:buNone/>
              <a:tabLst>
                <a:tab pos="1149350" algn="l"/>
              </a:tabLst>
            </a:pPr>
            <a:r>
              <a:rPr lang="en-US" sz="2000" dirty="0" smtClean="0">
                <a:sym typeface="Symbol"/>
              </a:rPr>
              <a:t>	</a:t>
            </a:r>
            <a:r>
              <a:rPr lang="en-US" sz="2000" dirty="0" smtClean="0">
                <a:sym typeface="Symbol"/>
              </a:rPr>
              <a:t> = viscosity, </a:t>
            </a:r>
            <a:r>
              <a:rPr lang="en-US" sz="2000" dirty="0" err="1" smtClean="0">
                <a:sym typeface="Symbol"/>
              </a:rPr>
              <a:t>lb</a:t>
            </a:r>
            <a:r>
              <a:rPr lang="en-US" sz="2000" baseline="-25000" dirty="0" err="1" smtClean="0">
                <a:sym typeface="Symbol"/>
              </a:rPr>
              <a:t>m</a:t>
            </a:r>
            <a:r>
              <a:rPr lang="en-US" sz="2000" dirty="0" smtClean="0">
                <a:sym typeface="Symbol"/>
              </a:rPr>
              <a:t>/(hr)(ft)</a:t>
            </a:r>
          </a:p>
          <a:p>
            <a:pPr marL="0" indent="0">
              <a:buNone/>
              <a:tabLst>
                <a:tab pos="1149350" algn="l"/>
              </a:tabLst>
            </a:pPr>
            <a:r>
              <a:rPr lang="en-US" sz="2000" dirty="0" smtClean="0">
                <a:sym typeface="Symbol"/>
              </a:rPr>
              <a:t>	</a:t>
            </a:r>
            <a:r>
              <a:rPr lang="en-US" sz="2000" i="1" dirty="0" smtClean="0">
                <a:sym typeface="Symbol"/>
              </a:rPr>
              <a:t>T</a:t>
            </a:r>
            <a:r>
              <a:rPr lang="en-US" sz="2000" dirty="0" smtClean="0">
                <a:sym typeface="Symbol"/>
              </a:rPr>
              <a:t>= temperature difference, </a:t>
            </a:r>
            <a:r>
              <a:rPr lang="en-US" sz="2000" dirty="0" smtClean="0">
                <a:sym typeface="Symbol"/>
              </a:rPr>
              <a:t></a:t>
            </a:r>
            <a:r>
              <a:rPr lang="en-US" sz="2000" dirty="0" smtClean="0">
                <a:sym typeface="Symbol"/>
              </a:rPr>
              <a:t>ºF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What are the units of the constant, 0.943?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29000" y="2286000"/>
          <a:ext cx="4291330" cy="1574800"/>
        </p:xfrm>
        <a:graphic>
          <a:graphicData uri="http://schemas.openxmlformats.org/presentationml/2006/ole">
            <p:oleObj spid="_x0000_s1026" name="Equation" r:id="rId3" imgW="138420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185</TotalTime>
  <Words>360</Words>
  <Application>Microsoft Office PowerPoint</Application>
  <PresentationFormat>On-screen Show (4:3)</PresentationFormat>
  <Paragraphs>119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Foundry</vt:lpstr>
      <vt:lpstr>Microsoft Equation 3.0</vt:lpstr>
      <vt:lpstr>Dimensional Analysis</vt:lpstr>
      <vt:lpstr>Systems of Units Section 2.3</vt:lpstr>
      <vt:lpstr>Derived Units</vt:lpstr>
      <vt:lpstr>Section 2.2 Dimensional Analysis</vt:lpstr>
      <vt:lpstr>Example</vt:lpstr>
      <vt:lpstr>Conversions Involving More than One Unit</vt:lpstr>
      <vt:lpstr>Conversions Involving Cubed Units</vt:lpstr>
      <vt:lpstr>Combination</vt:lpstr>
      <vt:lpstr>For Super Duper Fun</vt:lpstr>
      <vt:lpstr>Assignments</vt:lpstr>
    </vt:vector>
  </TitlesOfParts>
  <Company>Cobb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Dimensional Analysis</dc:title>
  <dc:creator>install</dc:creator>
  <cp:lastModifiedBy>install</cp:lastModifiedBy>
  <cp:revision>18</cp:revision>
  <dcterms:created xsi:type="dcterms:W3CDTF">2011-01-06T17:48:51Z</dcterms:created>
  <dcterms:modified xsi:type="dcterms:W3CDTF">2011-01-06T20:54:27Z</dcterms:modified>
</cp:coreProperties>
</file>