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21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69" r:id="rId19"/>
    <p:sldId id="270" r:id="rId2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234B-B00E-4358-96BF-2C0752B8E04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CD2CD-50BD-4E60-BF2D-6BCEED4F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07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4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8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4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9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5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6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1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04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8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0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69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89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581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6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0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8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0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87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36EC19A-8DAB-4D55-B310-E3D08D6B9E2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EA0C86-A3C6-4299-83BD-D307C249AD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Stereochemistry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9.6  </a:t>
            </a:r>
            <a:r>
              <a:rPr lang="en-US" dirty="0" err="1" smtClean="0"/>
              <a:t>Diastereomers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r>
              <a:rPr lang="en-US" dirty="0" smtClean="0"/>
              <a:t>The compounds discussed thus far have been relatively simple because they contained only one chiral center</a:t>
            </a:r>
          </a:p>
          <a:p>
            <a:r>
              <a:rPr lang="en-US" dirty="0" smtClean="0"/>
              <a:t>What about compounds with multiple chiral centers?</a:t>
            </a:r>
          </a:p>
          <a:p>
            <a:pPr lvl="1"/>
            <a:r>
              <a:rPr lang="en-US" dirty="0" smtClean="0"/>
              <a:t>(Generally speaking if a compound has n chiral centers, it will have </a:t>
            </a:r>
            <a:r>
              <a:rPr lang="en-US" dirty="0" err="1" smtClean="0"/>
              <a:t>2</a:t>
            </a:r>
            <a:r>
              <a:rPr lang="en-US" baseline="30000" dirty="0" err="1" smtClean="0"/>
              <a:t>n</a:t>
            </a:r>
            <a:r>
              <a:rPr lang="en-US" dirty="0" smtClean="0"/>
              <a:t> possible stereoisomers)</a:t>
            </a:r>
          </a:p>
          <a:p>
            <a:r>
              <a:rPr lang="en-US" dirty="0" smtClean="0"/>
              <a:t>Ex:  The amino acid threonine (2-amino-3-</a:t>
            </a:r>
            <a:r>
              <a:rPr lang="en-US" dirty="0" err="1" smtClean="0"/>
              <a:t>hydroxybutanoic</a:t>
            </a:r>
            <a:r>
              <a:rPr lang="en-US" dirty="0" smtClean="0"/>
              <a:t> acid)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648200"/>
            <a:ext cx="26955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4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Among the Three Stereoisomers of Threonine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5897433"/>
            <a:ext cx="3276600" cy="91484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only one chiral center changes they will exist as a pair of </a:t>
            </a:r>
            <a:r>
              <a:rPr lang="en-US" b="1" dirty="0" err="1" smtClean="0">
                <a:solidFill>
                  <a:srgbClr val="00B050"/>
                </a:solidFill>
              </a:rPr>
              <a:t>diastereomers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9647" y="1662953"/>
            <a:ext cx="8964706" cy="3532094"/>
            <a:chOff x="89647" y="1662953"/>
            <a:chExt cx="8964706" cy="3532094"/>
          </a:xfrm>
        </p:grpSpPr>
        <p:pic>
          <p:nvPicPr>
            <p:cNvPr id="2050" name="Picture 2" descr="C:\Users\cjw18285\Dropbox\WHS\Organic Chemistry\mcmurry\Media\JPEG_Image_Library\chapter9\09T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47" y="1662953"/>
              <a:ext cx="8964706" cy="35320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89647" y="5105400"/>
              <a:ext cx="1739153" cy="89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2"/>
          <p:cNvSpPr txBox="1">
            <a:spLocks/>
          </p:cNvSpPr>
          <p:nvPr/>
        </p:nvSpPr>
        <p:spPr>
          <a:xfrm>
            <a:off x="0" y="5974080"/>
            <a:ext cx="3188970" cy="883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both chiral centers change they will exist as a pair of </a:t>
            </a:r>
            <a:r>
              <a:rPr lang="en-US" b="1" dirty="0" smtClean="0">
                <a:solidFill>
                  <a:srgbClr val="00B050"/>
                </a:solidFill>
              </a:rPr>
              <a:t>enantiomers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 rot="5400000">
            <a:off x="3084755" y="4235823"/>
            <a:ext cx="473337" cy="1918447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 rot="5400000">
            <a:off x="6011730" y="4182484"/>
            <a:ext cx="473337" cy="22860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7" idx="0"/>
            <a:endCxn id="9" idx="2"/>
          </p:cNvCxnSpPr>
          <p:nvPr/>
        </p:nvCxnSpPr>
        <p:spPr>
          <a:xfrm flipV="1">
            <a:off x="1594485" y="5431715"/>
            <a:ext cx="1726938" cy="54236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1" idx="2"/>
          </p:cNvCxnSpPr>
          <p:nvPr/>
        </p:nvCxnSpPr>
        <p:spPr>
          <a:xfrm flipH="1" flipV="1">
            <a:off x="6248399" y="5562153"/>
            <a:ext cx="1143000" cy="41192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4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9.7  </a:t>
            </a:r>
            <a:r>
              <a:rPr lang="en-US" dirty="0" err="1" smtClean="0"/>
              <a:t>Meso</a:t>
            </a:r>
            <a:r>
              <a:rPr lang="en-US" smtClean="0"/>
              <a:t> Compounds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 smtClean="0"/>
              <a:t>Consider the 4 stereoisomers of tartaric acid shown below:</a:t>
            </a:r>
            <a:endParaRPr lang="en-US" dirty="0"/>
          </a:p>
        </p:txBody>
      </p:sp>
      <p:pic>
        <p:nvPicPr>
          <p:cNvPr id="1026" name="Picture 2" descr="C:\Users\cjw18285\Dropbox\WHS\Organic Chemistry\mcmurry\Media\JPEG_Image_Library\chapter9\09p30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7" y="2438400"/>
            <a:ext cx="8964706" cy="301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5791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 these compounds contain chiral centers?</a:t>
            </a:r>
          </a:p>
          <a:p>
            <a:r>
              <a:rPr lang="en-US" dirty="0" smtClean="0"/>
              <a:t>Are they actually chiral?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029200"/>
            <a:ext cx="99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5029200"/>
            <a:ext cx="99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029200"/>
            <a:ext cx="99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4800" y="5025390"/>
            <a:ext cx="99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9.8  Racemic Mixtures and the Resolution of Enantiomers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racemic</a:t>
            </a:r>
            <a:r>
              <a:rPr lang="en-US" dirty="0" smtClean="0"/>
              <a:t> mixture is simply a 50/50 mixture of both enantiomers of a compound</a:t>
            </a:r>
          </a:p>
          <a:p>
            <a:pPr lvl="1"/>
            <a:r>
              <a:rPr lang="en-US" dirty="0" smtClean="0"/>
              <a:t>If both enantiomers are present in an exact 1:1 ratio then all optical activity is lost (the mixture will not rotate a polarized plane of light)</a:t>
            </a:r>
          </a:p>
          <a:p>
            <a:r>
              <a:rPr lang="en-US" dirty="0" smtClean="0"/>
              <a:t>It is possible to </a:t>
            </a:r>
            <a:r>
              <a:rPr lang="en-US" dirty="0" smtClean="0">
                <a:solidFill>
                  <a:srgbClr val="FF0000"/>
                </a:solidFill>
              </a:rPr>
              <a:t>resolve</a:t>
            </a:r>
            <a:r>
              <a:rPr lang="en-US" dirty="0" smtClean="0"/>
              <a:t> a racemic mixture in several ways:</a:t>
            </a:r>
          </a:p>
          <a:p>
            <a:pPr lvl="1"/>
            <a:r>
              <a:rPr lang="en-US" dirty="0" smtClean="0"/>
              <a:t>Use a series of reactions to produce the </a:t>
            </a:r>
            <a:r>
              <a:rPr lang="en-US" dirty="0" err="1" smtClean="0"/>
              <a:t>diastereomer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Diasteromers</a:t>
            </a:r>
            <a:r>
              <a:rPr lang="en-US" dirty="0" smtClean="0"/>
              <a:t> are different compounds and therefore have different chemical and physical properties which can be taken advantage of</a:t>
            </a:r>
          </a:p>
          <a:p>
            <a:pPr lvl="1"/>
            <a:r>
              <a:rPr lang="en-US" dirty="0" smtClean="0"/>
              <a:t>Use a form of chromatography that is capable of separating enantiomers</a:t>
            </a:r>
          </a:p>
          <a:p>
            <a:pPr lvl="1"/>
            <a:r>
              <a:rPr lang="en-US" dirty="0" smtClean="0"/>
              <a:t>Fractional crystallization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9.9  A Review of Isomerism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1600" y="1828800"/>
            <a:ext cx="2057400" cy="762000"/>
            <a:chOff x="1371600" y="1828800"/>
            <a:chExt cx="2057400" cy="762000"/>
          </a:xfrm>
        </p:grpSpPr>
        <p:sp>
          <p:nvSpPr>
            <p:cNvPr id="4" name="Rounded Rectangle 3"/>
            <p:cNvSpPr/>
            <p:nvPr/>
          </p:nvSpPr>
          <p:spPr>
            <a:xfrm>
              <a:off x="1371600" y="1828800"/>
              <a:ext cx="2057400" cy="7620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20193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Isomers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" name="Straight Connector 7"/>
          <p:cNvCxnSpPr>
            <a:stCxn id="4" idx="2"/>
          </p:cNvCxnSpPr>
          <p:nvPr/>
        </p:nvCxnSpPr>
        <p:spPr>
          <a:xfrm>
            <a:off x="2400300" y="2590800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52400" y="3810000"/>
            <a:ext cx="2057400" cy="762000"/>
            <a:chOff x="1371600" y="1828800"/>
            <a:chExt cx="2057400" cy="762000"/>
          </a:xfrm>
        </p:grpSpPr>
        <p:sp>
          <p:nvSpPr>
            <p:cNvPr id="10" name="Rounded Rectangle 9"/>
            <p:cNvSpPr/>
            <p:nvPr/>
          </p:nvSpPr>
          <p:spPr>
            <a:xfrm>
              <a:off x="1371600" y="1828800"/>
              <a:ext cx="2057400" cy="7620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00200" y="1886634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Constitutional Isomers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H="1">
            <a:off x="1371600" y="3124200"/>
            <a:ext cx="1028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716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31242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364230" y="3810000"/>
            <a:ext cx="2057400" cy="762000"/>
            <a:chOff x="1371600" y="1828800"/>
            <a:chExt cx="2057400" cy="762000"/>
          </a:xfrm>
        </p:grpSpPr>
        <p:sp>
          <p:nvSpPr>
            <p:cNvPr id="19" name="Rounded Rectangle 18"/>
            <p:cNvSpPr/>
            <p:nvPr/>
          </p:nvSpPr>
          <p:spPr>
            <a:xfrm>
              <a:off x="1371600" y="1828800"/>
              <a:ext cx="2057400" cy="7620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18285" y="2025133"/>
              <a:ext cx="1764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Stereoisomers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4495800" y="31242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95800" y="4572000"/>
            <a:ext cx="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449830" y="5791200"/>
            <a:ext cx="2057400" cy="762000"/>
            <a:chOff x="1371600" y="1828800"/>
            <a:chExt cx="2057400" cy="762000"/>
          </a:xfrm>
        </p:grpSpPr>
        <p:sp>
          <p:nvSpPr>
            <p:cNvPr id="25" name="Rounded Rectangle 24"/>
            <p:cNvSpPr/>
            <p:nvPr/>
          </p:nvSpPr>
          <p:spPr>
            <a:xfrm>
              <a:off x="1371600" y="1828800"/>
              <a:ext cx="2057400" cy="7620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00200" y="2025134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Enantiomers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7" name="Straight Connector 26"/>
          <p:cNvCxnSpPr/>
          <p:nvPr/>
        </p:nvCxnSpPr>
        <p:spPr>
          <a:xfrm flipH="1">
            <a:off x="3467100" y="5113020"/>
            <a:ext cx="10287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67100" y="51054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5800" y="511302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629400" y="5105400"/>
            <a:ext cx="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562600" y="5817870"/>
            <a:ext cx="2057400" cy="762000"/>
            <a:chOff x="1371600" y="1828800"/>
            <a:chExt cx="2057400" cy="762000"/>
          </a:xfrm>
        </p:grpSpPr>
        <p:sp>
          <p:nvSpPr>
            <p:cNvPr id="32" name="Rounded Rectangle 31"/>
            <p:cNvSpPr/>
            <p:nvPr/>
          </p:nvSpPr>
          <p:spPr>
            <a:xfrm>
              <a:off x="1371600" y="1828800"/>
              <a:ext cx="2057400" cy="76200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62100" y="2002274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FF0000"/>
                  </a:solidFill>
                </a:rPr>
                <a:t>Diastereomers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66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9.12  Chirality at Nitrogen, Phosphorous, and Sulfur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for chirality to exist at centers other than carbon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Nitrogen:</a:t>
            </a:r>
            <a:r>
              <a:rPr lang="en-US" dirty="0" smtClean="0"/>
              <a:t>  Chirality possible but rapid inversion at the nitrogen atom leads to the loss of chirality ( a single enantiomer cannot be observed)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Phosphorous:</a:t>
            </a:r>
            <a:r>
              <a:rPr lang="en-US" dirty="0" smtClean="0"/>
              <a:t>  Inversion at phosphorous atoms is slower than that of nitrogen and enantiomers can be isolated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Sulfur:</a:t>
            </a:r>
            <a:r>
              <a:rPr lang="en-US" dirty="0" smtClean="0"/>
              <a:t>  The only possibilities for sulfur are </a:t>
            </a:r>
            <a:r>
              <a:rPr lang="en-US" dirty="0" err="1" smtClean="0"/>
              <a:t>sulfonium</a:t>
            </a:r>
            <a:r>
              <a:rPr lang="en-US" dirty="0" smtClean="0"/>
              <a:t> salts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3</a:t>
            </a:r>
            <a:r>
              <a:rPr lang="en-US" dirty="0" err="1" smtClean="0"/>
              <a:t>S</a:t>
            </a:r>
            <a:r>
              <a:rPr lang="en-US" baseline="30000" dirty="0" smtClean="0"/>
              <a:t>+</a:t>
            </a:r>
            <a:r>
              <a:rPr lang="en-US" dirty="0" smtClean="0"/>
              <a:t>) which behave as </a:t>
            </a:r>
            <a:r>
              <a:rPr lang="en-US" dirty="0" err="1" smtClean="0"/>
              <a:t>phosphines</a:t>
            </a:r>
            <a:r>
              <a:rPr lang="en-US" dirty="0" smtClean="0"/>
              <a:t> and can be isolated as separate enantiomers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" y="1600200"/>
            <a:ext cx="737235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9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8" y="1905000"/>
            <a:ext cx="51530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9.1  Enantiomers and the Tetrahedral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Enantiomers</a:t>
            </a:r>
            <a:r>
              <a:rPr lang="en-US" dirty="0" smtClean="0"/>
              <a:t> are a special category of stereoisomers</a:t>
            </a:r>
          </a:p>
          <a:p>
            <a:pPr lvl="1"/>
            <a:r>
              <a:rPr lang="en-US" dirty="0" smtClean="0"/>
              <a:t>They represent two compounds that are identical in chemical formula but yet represent mirror images of each other</a:t>
            </a:r>
            <a:endParaRPr lang="en-US" dirty="0"/>
          </a:p>
        </p:txBody>
      </p:sp>
      <p:pic>
        <p:nvPicPr>
          <p:cNvPr id="1026" name="Picture 2" descr="C:\Users\cjw18285\Dropbox\WHS\Organic Chemistry\mcmurry\Media\JPEG_Image_Library\chapter9\09p2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1"/>
            <a:ext cx="8295969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1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9.2  The Reason for Handedness in Molecules:  Chirality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dirty="0" smtClean="0"/>
              <a:t>Molecules that can exist as two </a:t>
            </a:r>
            <a:r>
              <a:rPr lang="en-US" dirty="0" err="1" smtClean="0"/>
              <a:t>enantiomeric</a:t>
            </a:r>
            <a:r>
              <a:rPr lang="en-US" dirty="0" smtClean="0"/>
              <a:t> forms are referred to as chiral</a:t>
            </a:r>
          </a:p>
          <a:p>
            <a:pPr lvl="1"/>
            <a:r>
              <a:rPr lang="en-US" dirty="0" smtClean="0"/>
              <a:t>Chiral carbon centers must have 4 different substituents in order to be chiral</a:t>
            </a:r>
          </a:p>
          <a:p>
            <a:pPr lvl="1"/>
            <a:r>
              <a:rPr lang="en-US" dirty="0" smtClean="0"/>
              <a:t>Another way to predict chirality is to look for a plane of symmetry</a:t>
            </a:r>
          </a:p>
          <a:p>
            <a:pPr lvl="2"/>
            <a:r>
              <a:rPr lang="en-US" dirty="0" smtClean="0"/>
              <a:t>If a plan of symmetry exists then the two mirror images of the compound will be identical and therefore achiral</a:t>
            </a:r>
            <a:endParaRPr lang="en-US" dirty="0"/>
          </a:p>
        </p:txBody>
      </p:sp>
      <p:pic>
        <p:nvPicPr>
          <p:cNvPr id="2050" name="Picture 2" descr="C:\Users\cjw18285\Dropbox\WHS\Organic Chemistry\mcmurry\Media\JPEG_Image_Library\chapter9\09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37073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46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 descr="C:\Users\cjw18285\Dropbox\WHS\Organic Chemistry\mcmurry\Media\JPEG_Image_Library\chapter9\09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4" y="1513915"/>
            <a:ext cx="8964706" cy="532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Identify the chiral centers in each of the molecules shown below</a:t>
            </a:r>
            <a:endParaRPr lang="en-US" dirty="0"/>
          </a:p>
        </p:txBody>
      </p:sp>
      <p:pic>
        <p:nvPicPr>
          <p:cNvPr id="4099" name="Picture 3" descr="C:\Users\cjw18285\Dropbox\WHS\Organic Chemistry\mcmurry\Media\JPEG_Image_Library\chapter9\09p29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8964706" cy="303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3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9.3  Optical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dirty="0" smtClean="0"/>
              <a:t>Chiral compounds have the ability to rotate a plan of polarized light and are therefore referred to as </a:t>
            </a:r>
            <a:r>
              <a:rPr lang="en-US" dirty="0" smtClean="0">
                <a:solidFill>
                  <a:srgbClr val="FF0000"/>
                </a:solidFill>
              </a:rPr>
              <a:t>optically active</a:t>
            </a:r>
          </a:p>
          <a:p>
            <a:pPr lvl="1"/>
            <a:r>
              <a:rPr lang="en-US" dirty="0" smtClean="0"/>
              <a:t>The light can be rotated clockwise (-) and referred to as </a:t>
            </a:r>
            <a:r>
              <a:rPr lang="en-US" dirty="0" smtClean="0">
                <a:solidFill>
                  <a:srgbClr val="FF0000"/>
                </a:solidFill>
              </a:rPr>
              <a:t>levorotary</a:t>
            </a:r>
          </a:p>
          <a:p>
            <a:pPr lvl="1"/>
            <a:r>
              <a:rPr lang="en-US" dirty="0" smtClean="0"/>
              <a:t>Alternatively, it can be rotated counterclockwise (+) and referred to as </a:t>
            </a:r>
            <a:r>
              <a:rPr lang="en-US" dirty="0" smtClean="0">
                <a:solidFill>
                  <a:srgbClr val="FF0000"/>
                </a:solidFill>
              </a:rPr>
              <a:t>dextrorotary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cjw18285\Dropbox\WHS\Organic Chemistry\mcmurry\Media\JPEG_Image_Library\chapter9\0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08602"/>
            <a:ext cx="6797040" cy="292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5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9.5  Sequence Rules for Specifying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r>
              <a:rPr lang="en-US" dirty="0" smtClean="0"/>
              <a:t>The good news is that we use the same Cahn-</a:t>
            </a:r>
            <a:r>
              <a:rPr lang="en-US" dirty="0" err="1" smtClean="0"/>
              <a:t>Ingold</a:t>
            </a:r>
            <a:r>
              <a:rPr lang="en-US" dirty="0" smtClean="0"/>
              <a:t>-Prelog selection rules when assigning priority to substituents</a:t>
            </a:r>
          </a:p>
          <a:p>
            <a:pPr lvl="1"/>
            <a:r>
              <a:rPr lang="en-US" dirty="0" smtClean="0"/>
              <a:t>The bad news is that trying to see the molecules in 3-D will cause gray matter to leak out of your ears (use molecular models if necessary)</a:t>
            </a:r>
          </a:p>
          <a:p>
            <a:r>
              <a:rPr lang="en-US" dirty="0" smtClean="0"/>
              <a:t>Example:  </a:t>
            </a:r>
            <a:r>
              <a:rPr lang="en-US" dirty="0" err="1" smtClean="0"/>
              <a:t>CHBrClF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69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vs S Configurations</a:t>
            </a:r>
            <a:endParaRPr lang="en-US" dirty="0"/>
          </a:p>
        </p:txBody>
      </p:sp>
      <p:pic>
        <p:nvPicPr>
          <p:cNvPr id="7170" name="Picture 2" descr="C:\Users\cjw18285\Dropbox\WHS\Organic Chemistry\mcmurry\Media\JPEG_Image_Library\chapter9\0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7" y="1828800"/>
            <a:ext cx="8964706" cy="493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4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 smtClean="0"/>
              <a:t>Assign the chiral centers in each of the compounds below as either the </a:t>
            </a:r>
            <a:r>
              <a:rPr lang="en-US" i="1" dirty="0" smtClean="0"/>
              <a:t>R</a:t>
            </a:r>
            <a:r>
              <a:rPr lang="en-US" dirty="0" smtClean="0"/>
              <a:t> or the </a:t>
            </a:r>
            <a:r>
              <a:rPr lang="en-US" i="1" dirty="0" smtClean="0"/>
              <a:t>S</a:t>
            </a:r>
            <a:r>
              <a:rPr lang="en-US" dirty="0" smtClean="0"/>
              <a:t> configuration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28076"/>
            <a:ext cx="2057400" cy="120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93094"/>
            <a:ext cx="2419350" cy="18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98606"/>
            <a:ext cx="2438400" cy="170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566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iRespondQuestionMaster</vt:lpstr>
      <vt:lpstr>iRespondGraphMaster</vt:lpstr>
      <vt:lpstr>Clarity</vt:lpstr>
      <vt:lpstr>Chapter 9</vt:lpstr>
      <vt:lpstr>Section 9.1  Enantiomers and the Tetrahedral Carbon</vt:lpstr>
      <vt:lpstr>Section 9.2  The Reason for Handedness in Molecules:  Chirality</vt:lpstr>
      <vt:lpstr>Example</vt:lpstr>
      <vt:lpstr>Examples</vt:lpstr>
      <vt:lpstr>Section 9.3  Optical Activity</vt:lpstr>
      <vt:lpstr>Section 9.5  Sequence Rules for Specifying Configuration</vt:lpstr>
      <vt:lpstr>R vs S Configurations</vt:lpstr>
      <vt:lpstr>Additional Examples</vt:lpstr>
      <vt:lpstr>Section 9.6  Diastereomers</vt:lpstr>
      <vt:lpstr>Relationships Among the Three Stereoisomers of Threonine</vt:lpstr>
      <vt:lpstr>Section 9.7  Meso Compounds</vt:lpstr>
      <vt:lpstr>Section 9.8  Racemic Mixtures and the Resolution of Enantiomers</vt:lpstr>
      <vt:lpstr>Section 9.9  A Review of Isomerism</vt:lpstr>
      <vt:lpstr>Section 9.12  Chirality at Nitrogen, Phosphorous, and Sulfur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John Cody</dc:creator>
  <cp:lastModifiedBy>John Cody</cp:lastModifiedBy>
  <cp:revision>21</cp:revision>
  <cp:lastPrinted>2014-03-06T18:26:34Z</cp:lastPrinted>
  <dcterms:created xsi:type="dcterms:W3CDTF">2014-03-06T17:33:22Z</dcterms:created>
  <dcterms:modified xsi:type="dcterms:W3CDTF">2014-03-17T16:54:38Z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