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39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3CD48A5-F403-42F4-88A0-2141D8EC51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C6BFDA-C271-4BDD-9A3C-7048906D2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CF1F1-6510-4678-A420-C53968386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0ECCE-5AB8-4CCE-AD31-A2DBDF4C5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677F642-3A27-4151-8001-BC551B2568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BAA15C-E3DC-4DBC-BE8C-2EB460EEF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30F52-9ACA-4A1C-8976-7AD6C72E5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85C3A-47CB-4E1E-9197-3C2898B50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EA88-270B-4A3F-9BD2-55CB0C095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BD99-18FC-4353-99C3-0CB34085A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9375-9070-4C56-B86C-FD13BF6F4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AC0A6-C59E-40BD-9E4D-A284DF8C9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AAF86-EA79-4379-B6A9-12DF1B724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B67FB-F45D-4518-BBDE-2607F0FEB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86B3005-0908-4756-A367-BBE6CD611D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Temperature and Pressure (STP)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656512" cy="2782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It is sometimes helpful to be able to quickly equate a volume of gas with the number of moles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can only be done at 1.00 atm and 0</a:t>
            </a:r>
            <a:r>
              <a:rPr lang="en-US" sz="2400" baseline="30000">
                <a:sym typeface="Symbol" pitchFamily="18" charset="2"/>
              </a:rPr>
              <a:t> </a:t>
            </a:r>
            <a:r>
              <a:rPr lang="en-US" sz="2400">
                <a:sym typeface="Symbol" pitchFamily="18" charset="2"/>
              </a:rPr>
              <a:t>C (273 K)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ym typeface="Symbol" pitchFamily="18" charset="2"/>
              </a:rPr>
              <a:t>Also known as standard temperature and pressure (STP)</a:t>
            </a:r>
          </a:p>
          <a:p>
            <a:pPr>
              <a:lnSpc>
                <a:spcPct val="90000"/>
              </a:lnSpc>
            </a:pPr>
            <a:endParaRPr lang="en-US" sz="2800">
              <a:sym typeface="Symbol" pitchFamily="18" charset="2"/>
            </a:endParaRPr>
          </a:p>
        </p:txBody>
      </p:sp>
      <p:graphicFrame>
        <p:nvGraphicFramePr>
          <p:cNvPr id="205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5194300"/>
          <a:ext cx="868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3" imgW="7988040" imgH="723600" progId="Equation.3">
                  <p:embed/>
                </p:oleObj>
              </mc:Choice>
              <mc:Fallback>
                <p:oleObj name="Equation" r:id="rId3" imgW="7988040" imgH="72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4300"/>
                        <a:ext cx="86868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Molar Volumes</a:t>
            </a:r>
          </a:p>
        </p:txBody>
      </p:sp>
      <p:pic>
        <p:nvPicPr>
          <p:cNvPr id="10244" name="Picture 4" descr="10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6200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/>
              <a:t>Calculate the pressure of a 1.2 </a:t>
            </a:r>
            <a:r>
              <a:rPr lang="en-US" dirty="0" err="1"/>
              <a:t>mol</a:t>
            </a:r>
            <a:r>
              <a:rPr lang="en-US" dirty="0"/>
              <a:t> sample of methane gas in a 3.3 L container at 25 </a:t>
            </a:r>
            <a:r>
              <a:rPr lang="en-US" baseline="30000" dirty="0">
                <a:sym typeface="Symbol" pitchFamily="18" charset="2"/>
              </a:rPr>
              <a:t></a:t>
            </a:r>
            <a:r>
              <a:rPr lang="en-US" dirty="0">
                <a:sym typeface="Symbol" pitchFamily="18" charset="2"/>
              </a:rPr>
              <a:t>C.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017713"/>
            <a:ext cx="3087688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 smtClean="0"/>
              <a:t>Interactive Example 5.6 </a:t>
            </a:r>
            <a:r>
              <a:rPr lang="en-US" dirty="0"/>
              <a:t>(Pg. </a:t>
            </a:r>
            <a:r>
              <a:rPr lang="en-US" dirty="0" smtClean="0"/>
              <a:t>174)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Volumes of Gases in Chemical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r>
              <a:rPr lang="en-US"/>
              <a:t>Avogadro’s Law states that one mole of </a:t>
            </a:r>
            <a:r>
              <a:rPr lang="en-US" i="1"/>
              <a:t>any</a:t>
            </a:r>
            <a:r>
              <a:rPr lang="en-US"/>
              <a:t> gas occupies the same volume at a given temperature and pressure</a:t>
            </a:r>
          </a:p>
          <a:p>
            <a:r>
              <a:rPr lang="en-US"/>
              <a:t>Therefore a balanced chemical reaction can be used to directly relate volumes of gases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3H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+ N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 </a:t>
            </a:r>
            <a:r>
              <a:rPr lang="en-US">
                <a:sym typeface="Wingdings" pitchFamily="2" charset="2"/>
              </a:rPr>
              <a:t>  2NH</a:t>
            </a:r>
            <a:r>
              <a:rPr lang="en-US" baseline="-25000">
                <a:sym typeface="Wingdings" pitchFamily="2" charset="2"/>
              </a:rPr>
              <a:t>3</a:t>
            </a:r>
            <a:r>
              <a:rPr lang="en-US">
                <a:sym typeface="Wingdings" pitchFamily="2" charset="2"/>
              </a:rPr>
              <a:t>(</a:t>
            </a:r>
            <a:r>
              <a:rPr lang="en-US" i="1">
                <a:sym typeface="Wingdings" pitchFamily="2" charset="2"/>
              </a:rPr>
              <a:t>g</a:t>
            </a:r>
            <a:r>
              <a:rPr lang="en-US">
                <a:sym typeface="Wingdings" pitchFamily="2" charset="2"/>
              </a:rPr>
              <a:t>)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Hydrogen, H</a:t>
            </a:r>
            <a:r>
              <a:rPr lang="en-US" baseline="-25000"/>
              <a:t>2</a:t>
            </a:r>
            <a:r>
              <a:rPr lang="en-US"/>
              <a:t>, and chlorine, Cl</a:t>
            </a:r>
            <a:r>
              <a:rPr lang="en-US" baseline="-25000"/>
              <a:t>2</a:t>
            </a:r>
            <a:r>
              <a:rPr lang="en-US"/>
              <a:t>, react to form hydrochloric acid, HCl.  Calculate the volume of HCl formed by reacting 2.34 L of H</a:t>
            </a:r>
            <a:r>
              <a:rPr lang="en-US" baseline="-25000"/>
              <a:t>2</a:t>
            </a:r>
            <a:r>
              <a:rPr lang="en-US"/>
              <a:t> and 3.22 L of Cl</a:t>
            </a:r>
            <a:r>
              <a:rPr lang="en-US" baseline="-25000"/>
              <a:t>2</a:t>
            </a:r>
            <a:r>
              <a:rPr lang="en-US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5.4—Gas Stoichiometry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608512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/>
              <a:t>Chemists frequently prepare hydrogen gas in the laboratory by reacting Zn metal with hydrochloric acid.  The other product is ZnCl</a:t>
            </a:r>
            <a:r>
              <a:rPr lang="en-US" sz="2400" baseline="-25000"/>
              <a:t>2</a:t>
            </a:r>
            <a:r>
              <a:rPr lang="en-US" sz="2400"/>
              <a:t>.  Calculate the volume of hydrogen produced at 744 torr pressure and 27 </a:t>
            </a:r>
            <a:r>
              <a:rPr lang="en-US" sz="2400" baseline="30000">
                <a:sym typeface="Symbol" pitchFamily="18" charset="2"/>
              </a:rPr>
              <a:t></a:t>
            </a:r>
            <a:r>
              <a:rPr lang="en-US" sz="2400">
                <a:sym typeface="Symbol" pitchFamily="18" charset="2"/>
              </a:rPr>
              <a:t>C by the reaction of 32.2 g of Zn and 500.0 mL of 2.2 M HCl.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2017713"/>
            <a:ext cx="3011488" cy="4114800"/>
          </a:xfrm>
        </p:spPr>
        <p:txBody>
          <a:bodyPr/>
          <a:lstStyle/>
          <a:p>
            <a:r>
              <a:rPr lang="en-US" sz="2400" dirty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5.13 </a:t>
            </a:r>
            <a:r>
              <a:rPr lang="en-US" sz="2400" dirty="0"/>
              <a:t>(Pg. </a:t>
            </a:r>
            <a:r>
              <a:rPr lang="en-US" sz="2400" dirty="0" smtClean="0"/>
              <a:t>180)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5.5--Dalton’s </a:t>
            </a:r>
            <a:r>
              <a:rPr lang="en-US" dirty="0"/>
              <a:t>Law of Partial Pressures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17713"/>
            <a:ext cx="8421688" cy="4114800"/>
          </a:xfrm>
        </p:spPr>
        <p:txBody>
          <a:bodyPr/>
          <a:lstStyle/>
          <a:p>
            <a:r>
              <a:rPr lang="en-US" dirty="0"/>
              <a:t>Dalton discovered that a mixture of gases will behave as if each individual gas were present all alone</a:t>
            </a:r>
          </a:p>
          <a:p>
            <a:pPr lvl="1"/>
            <a:r>
              <a:rPr lang="en-US" dirty="0"/>
              <a:t>As a result, the individual, or partial, pressures of each gas must equal the total pressure of the entire system:</a:t>
            </a:r>
          </a:p>
          <a:p>
            <a:pPr lvl="1"/>
            <a:endParaRPr lang="en-US" dirty="0"/>
          </a:p>
          <a:p>
            <a:pPr lvl="1" algn="ctr">
              <a:buFont typeface="Wingdings" pitchFamily="2" charset="2"/>
              <a:buNone/>
            </a:pPr>
            <a:r>
              <a:rPr lang="en-US" sz="3600" dirty="0">
                <a:solidFill>
                  <a:schemeClr val="hlink"/>
                </a:solidFill>
              </a:rPr>
              <a:t>P</a:t>
            </a:r>
            <a:r>
              <a:rPr lang="en-US" sz="3600" i="1" baseline="-25000" dirty="0">
                <a:solidFill>
                  <a:schemeClr val="hlink"/>
                </a:solidFill>
              </a:rPr>
              <a:t>t</a:t>
            </a:r>
            <a:r>
              <a:rPr lang="en-US" sz="3600" dirty="0">
                <a:solidFill>
                  <a:schemeClr val="hlink"/>
                </a:solidFill>
              </a:rPr>
              <a:t> = P</a:t>
            </a:r>
            <a:r>
              <a:rPr lang="en-US" sz="3600" i="1" baseline="-25000" dirty="0">
                <a:solidFill>
                  <a:schemeClr val="hlink"/>
                </a:solidFill>
              </a:rPr>
              <a:t>1</a:t>
            </a:r>
            <a:r>
              <a:rPr lang="en-US" sz="3600" dirty="0">
                <a:solidFill>
                  <a:schemeClr val="hlink"/>
                </a:solidFill>
              </a:rPr>
              <a:t> + P</a:t>
            </a:r>
            <a:r>
              <a:rPr lang="en-US" sz="3600" i="1" baseline="-25000" dirty="0">
                <a:solidFill>
                  <a:schemeClr val="hlink"/>
                </a:solidFill>
              </a:rPr>
              <a:t>2</a:t>
            </a:r>
            <a:r>
              <a:rPr lang="en-US" sz="3600" dirty="0">
                <a:solidFill>
                  <a:schemeClr val="hlink"/>
                </a:solidFill>
              </a:rPr>
              <a:t> + P</a:t>
            </a:r>
            <a:r>
              <a:rPr lang="en-US" sz="3600" i="1" baseline="-25000" dirty="0">
                <a:solidFill>
                  <a:schemeClr val="hlink"/>
                </a:solidFill>
              </a:rPr>
              <a:t>3</a:t>
            </a:r>
            <a:r>
              <a:rPr lang="en-US" sz="3600" dirty="0">
                <a:solidFill>
                  <a:schemeClr val="hlink"/>
                </a:solidFill>
              </a:rPr>
              <a:t> + </a:t>
            </a:r>
            <a:r>
              <a:rPr lang="en-US" sz="3600" dirty="0" err="1">
                <a:solidFill>
                  <a:schemeClr val="hlink"/>
                </a:solidFill>
              </a:rPr>
              <a:t>P</a:t>
            </a:r>
            <a:r>
              <a:rPr lang="en-US" sz="3600" i="1" baseline="-25000" dirty="0" err="1">
                <a:solidFill>
                  <a:schemeClr val="hlink"/>
                </a:solidFill>
              </a:rPr>
              <a:t>n</a:t>
            </a:r>
            <a:endParaRPr lang="en-US" sz="3600" i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Dalton’s Law of Partial Pressures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760912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A gas sample in a 1.22 L container holds 0.22 mol N</a:t>
            </a:r>
            <a:r>
              <a:rPr lang="en-US" baseline="-25000"/>
              <a:t>2</a:t>
            </a:r>
            <a:r>
              <a:rPr lang="en-US"/>
              <a:t> and 0.13 mol O</a:t>
            </a:r>
            <a:r>
              <a:rPr lang="en-US" baseline="-25000"/>
              <a:t>2</a:t>
            </a:r>
            <a:r>
              <a:rPr lang="en-US"/>
              <a:t>.  Calculate the partial pressure of each gas and the total pressure at 50 </a:t>
            </a:r>
            <a:r>
              <a:rPr lang="en-US" baseline="30000">
                <a:sym typeface="Symbol" pitchFamily="18" charset="2"/>
              </a:rPr>
              <a:t></a:t>
            </a:r>
            <a:r>
              <a:rPr lang="en-US">
                <a:sym typeface="Symbol" pitchFamily="18" charset="2"/>
              </a:rPr>
              <a:t>C.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2017713"/>
            <a:ext cx="2935288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/>
              <a:t>Interactive Example </a:t>
            </a:r>
            <a:r>
              <a:rPr lang="en-US" dirty="0" smtClean="0"/>
              <a:t>5.15 </a:t>
            </a:r>
            <a:r>
              <a:rPr lang="en-US" dirty="0"/>
              <a:t>(Pg. </a:t>
            </a:r>
            <a:r>
              <a:rPr lang="en-US" dirty="0" smtClean="0"/>
              <a:t>184)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 Pressure and Mole Fractions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2706687"/>
          </a:xfrm>
        </p:spPr>
        <p:txBody>
          <a:bodyPr/>
          <a:lstStyle/>
          <a:p>
            <a:r>
              <a:rPr lang="en-US" sz="2800"/>
              <a:t>Because the pressures of each individual gas are directly related to the number moles of that gas present (through the ideal gas law), we can express this as a </a:t>
            </a:r>
            <a:r>
              <a:rPr lang="en-US" sz="2800">
                <a:solidFill>
                  <a:schemeClr val="hlink"/>
                </a:solidFill>
              </a:rPr>
              <a:t>mole fraction</a:t>
            </a:r>
          </a:p>
          <a:p>
            <a:endParaRPr lang="en-US" sz="2800"/>
          </a:p>
          <a:p>
            <a:endParaRPr lang="en-US" sz="2800"/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4664075"/>
          <a:ext cx="26670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Equation" r:id="rId3" imgW="825480" imgH="406080" progId="">
                  <p:embed/>
                </p:oleObj>
              </mc:Choice>
              <mc:Fallback>
                <p:oleObj name="Equation" r:id="rId3" imgW="825480" imgH="4060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664075"/>
                        <a:ext cx="2667000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Relating Mole Fractions and Partial Pressures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608512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/>
              <a:t>What is the partial pressure of each gas in a flask that contains 2.3 g neon, 0.33 g xenon, and 1.1 g argon, if the total pressure in the flask is 2.6 atm?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017713"/>
            <a:ext cx="3087688" cy="4114800"/>
          </a:xfrm>
        </p:spPr>
        <p:txBody>
          <a:bodyPr/>
          <a:lstStyle/>
          <a:p>
            <a:r>
              <a:rPr lang="en-US" dirty="0"/>
              <a:t>See </a:t>
            </a:r>
            <a:r>
              <a:rPr lang="en-US" dirty="0"/>
              <a:t>Interactive Example </a:t>
            </a:r>
            <a:r>
              <a:rPr lang="en-US" dirty="0" smtClean="0"/>
              <a:t>5.16 </a:t>
            </a:r>
            <a:r>
              <a:rPr lang="en-US" dirty="0"/>
              <a:t>(Pg. </a:t>
            </a:r>
            <a:r>
              <a:rPr lang="en-US" dirty="0" smtClean="0"/>
              <a:t>187)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5.1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Pressure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In physical terms pressure is defined as force per unit area (P = F/A)</a:t>
            </a:r>
          </a:p>
          <a:p>
            <a:r>
              <a:rPr lang="en-US"/>
              <a:t>This idea can be extended to include the force applied by a column of air on the Earth’s surface</a:t>
            </a:r>
          </a:p>
        </p:txBody>
      </p:sp>
      <p:pic>
        <p:nvPicPr>
          <p:cNvPr id="16390" name="Picture 6" descr="10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4191000" cy="394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Kinetic-Molecular Theory</a:t>
            </a:r>
            <a:br>
              <a:rPr lang="en-US" sz="3800" dirty="0"/>
            </a:br>
            <a:r>
              <a:rPr lang="en-US" sz="3800" dirty="0"/>
              <a:t>Section </a:t>
            </a:r>
            <a:r>
              <a:rPr lang="en-US" sz="3800" dirty="0" smtClean="0"/>
              <a:t>5.6</a:t>
            </a:r>
            <a:endParaRPr lang="en-US" sz="38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5867400" cy="3733800"/>
          </a:xfrm>
        </p:spPr>
        <p:txBody>
          <a:bodyPr/>
          <a:lstStyle/>
          <a:p>
            <a:r>
              <a:rPr lang="en-US" dirty="0"/>
              <a:t>Up to this point we have discussed gases as behaving “ideally”</a:t>
            </a:r>
          </a:p>
          <a:p>
            <a:r>
              <a:rPr lang="en-US" dirty="0"/>
              <a:t>However, this is not an accurate description of the true behavior of gases</a:t>
            </a:r>
          </a:p>
        </p:txBody>
      </p:sp>
      <p:pic>
        <p:nvPicPr>
          <p:cNvPr id="6148" name="Picture 4" descr="10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981200"/>
            <a:ext cx="256698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Summary of Kinetic Molecular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3886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Gases exist as small “billiard balls” that are in constant, random motion.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The volume of these individual molecules is negligible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Any intermolecular forces between molecules of gases are negligible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Energy may be transferred between gas molecules but the </a:t>
            </a:r>
            <a:r>
              <a:rPr lang="en-US" sz="2400" i="1" dirty="0"/>
              <a:t>overall</a:t>
            </a:r>
            <a:r>
              <a:rPr lang="en-US" sz="2400" dirty="0"/>
              <a:t> energy level remains constant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400" dirty="0"/>
              <a:t>The average kinetic energy is proportional to the absolute temperature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Distributions of Molecular Speed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133600"/>
            <a:ext cx="7772400" cy="2895600"/>
          </a:xfrm>
        </p:spPr>
        <p:txBody>
          <a:bodyPr/>
          <a:lstStyle/>
          <a:p>
            <a:r>
              <a:rPr lang="en-US" sz="2400" dirty="0"/>
              <a:t>All of the gas particles will not move at the exact same speed at a given temperature</a:t>
            </a:r>
          </a:p>
          <a:p>
            <a:pPr lvl="1"/>
            <a:r>
              <a:rPr lang="en-US" sz="2200" dirty="0"/>
              <a:t>Instead, the bulk sample will have an average or </a:t>
            </a:r>
            <a:r>
              <a:rPr lang="en-US" sz="2200" dirty="0">
                <a:solidFill>
                  <a:srgbClr val="FF0000"/>
                </a:solidFill>
              </a:rPr>
              <a:t>root-mean-square speed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rms</a:t>
            </a:r>
            <a:r>
              <a:rPr lang="en-US" sz="2400" dirty="0"/>
              <a:t> speed is directly related to the kinetic energy of the gas molecules: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429000" y="5181600"/>
          <a:ext cx="2286000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3" imgW="685800" imgH="393480" progId="Equation.3">
                  <p:embed/>
                </p:oleObj>
              </mc:Choice>
              <mc:Fallback>
                <p:oleObj name="Equation" r:id="rId3" imgW="6858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81600"/>
                        <a:ext cx="2286000" cy="131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Temperature on 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1447800"/>
          </a:xfrm>
        </p:spPr>
        <p:txBody>
          <a:bodyPr/>
          <a:lstStyle/>
          <a:p>
            <a:r>
              <a:rPr lang="en-US" sz="2800" dirty="0"/>
              <a:t>Because not all of the molecules of a gas move at a constant speed, an increase in temperature will only shift the distribution</a:t>
            </a:r>
          </a:p>
        </p:txBody>
      </p:sp>
      <p:pic>
        <p:nvPicPr>
          <p:cNvPr id="10244" name="Picture 4" descr="10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565604"/>
            <a:ext cx="4038600" cy="3292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Molecular Effusion and Diffusion</a:t>
            </a:r>
            <a:br>
              <a:rPr lang="en-US" sz="3800" dirty="0"/>
            </a:br>
            <a:r>
              <a:rPr lang="en-US" sz="3800" dirty="0"/>
              <a:t>Section </a:t>
            </a:r>
            <a:r>
              <a:rPr lang="en-US" sz="3800" dirty="0" smtClean="0"/>
              <a:t>5.7</a:t>
            </a:r>
            <a:endParaRPr lang="en-US" sz="3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81200"/>
            <a:ext cx="7772400" cy="2438400"/>
          </a:xfrm>
        </p:spPr>
        <p:txBody>
          <a:bodyPr/>
          <a:lstStyle/>
          <a:p>
            <a:r>
              <a:rPr lang="en-US" sz="2400" dirty="0"/>
              <a:t>According to kinetic molecular theory, any collection of gas molecules will have the same kinetic energy at a given temperature</a:t>
            </a:r>
          </a:p>
          <a:p>
            <a:r>
              <a:rPr lang="en-US" sz="2400" dirty="0"/>
              <a:t>However, as the mass of the individual gas particles increases, the speed of those particles must decrease: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38200" y="4572000"/>
          <a:ext cx="236220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Equation" r:id="rId3" imgW="685800" imgH="393480" progId="">
                  <p:embed/>
                </p:oleObj>
              </mc:Choice>
              <mc:Fallback>
                <p:oleObj name="Equation" r:id="rId3" imgW="68580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572000"/>
                        <a:ext cx="2362200" cy="1355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505200" y="5029200"/>
            <a:ext cx="2133600" cy="609600"/>
          </a:xfrm>
          <a:prstGeom prst="notchedRight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867400" y="4648200"/>
          <a:ext cx="198120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Equation" r:id="rId5" imgW="685800" imgH="444240" progId="">
                  <p:embed/>
                </p:oleObj>
              </mc:Choice>
              <mc:Fallback>
                <p:oleObj name="Equation" r:id="rId5" imgW="685800" imgH="444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648200"/>
                        <a:ext cx="1981200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200400" y="4572000"/>
            <a:ext cx="258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kinetic molecular theory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Mass vs. Speed</a:t>
            </a:r>
          </a:p>
        </p:txBody>
      </p:sp>
      <p:pic>
        <p:nvPicPr>
          <p:cNvPr id="14340" name="Picture 4" descr="10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8229600" cy="421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RMS speed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/>
              <a:t>Calculate the rms speed of Ar atoms at 27 </a:t>
            </a:r>
            <a:r>
              <a:rPr lang="en-US" sz="2400" baseline="30000"/>
              <a:t>º</a:t>
            </a:r>
            <a:r>
              <a:rPr lang="en-US" sz="2400"/>
              <a:t>C.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/>
              <a:t>For this problem R is still the universal gas constant only with different units!!!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5.19 </a:t>
            </a:r>
            <a:r>
              <a:rPr lang="en-US" sz="2400" dirty="0"/>
              <a:t>(Pg. </a:t>
            </a:r>
            <a:r>
              <a:rPr lang="en-US" sz="2400" dirty="0" smtClean="0"/>
              <a:t>195)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Graham's Law of Effusion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52578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Difference between diffusion and effusion: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Diffusion occurs as a gas fills up a given space; effusion occurs as a gas escapes from an enclosed container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33600" y="4953000"/>
          <a:ext cx="23622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Equation" r:id="rId3" imgW="672840" imgH="482400" progId="">
                  <p:embed/>
                </p:oleObj>
              </mc:Choice>
              <mc:Fallback>
                <p:oleObj name="Equation" r:id="rId3" imgW="67284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53000"/>
                        <a:ext cx="2362200" cy="169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8" name="Picture 6" descr="10_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209800"/>
            <a:ext cx="2763838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How?</a:t>
            </a:r>
          </a:p>
        </p:txBody>
      </p:sp>
      <p:graphicFrame>
        <p:nvGraphicFramePr>
          <p:cNvPr id="204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90600" y="4343400"/>
          <a:ext cx="71628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3" imgW="1841400" imgH="482400" progId="">
                  <p:embed/>
                </p:oleObj>
              </mc:Choice>
              <mc:Fallback>
                <p:oleObj name="Equation" r:id="rId3" imgW="18414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343400"/>
                        <a:ext cx="7162800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62000" y="2133600"/>
            <a:ext cx="7974013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Graham's Law can actually be derived from</a:t>
            </a:r>
          </a:p>
          <a:p>
            <a:r>
              <a:rPr lang="en-US" sz="3200" dirty="0"/>
              <a:t>the equation involving kinetic energy of </a:t>
            </a:r>
          </a:p>
          <a:p>
            <a:r>
              <a:rPr lang="en-US" sz="3200" dirty="0"/>
              <a:t>individual particles: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Graham's Law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Calculate the molar mass of a gas if equal volumes of nitrogen and the unknown gas take 2.2 and 4.1 minutes, respectively, to effuse through the same small hole at constant temperature and pressure.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See </a:t>
            </a:r>
            <a:r>
              <a:rPr lang="en-US" sz="2400" dirty="0"/>
              <a:t>Interactive Example </a:t>
            </a:r>
            <a:r>
              <a:rPr lang="en-US" sz="2400" dirty="0" smtClean="0"/>
              <a:t>5.20 (</a:t>
            </a:r>
            <a:r>
              <a:rPr lang="en-US" sz="2400" dirty="0" smtClean="0"/>
              <a:t>pg</a:t>
            </a:r>
            <a:r>
              <a:rPr lang="en-US" sz="2400" dirty="0"/>
              <a:t>. </a:t>
            </a:r>
            <a:r>
              <a:rPr lang="en-US" sz="2400" dirty="0" smtClean="0"/>
              <a:t>197)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Atmospheric Pressure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351712" cy="293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This pressure applied by the gas of the atmosphere (or atmospheric pressure) can be derived as follows: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Imagine a column of air 1 m</a:t>
            </a:r>
            <a:r>
              <a:rPr lang="en-US" sz="2400" baseline="30000"/>
              <a:t>2</a:t>
            </a:r>
            <a:r>
              <a:rPr lang="en-US" sz="2400"/>
              <a:t> at its base and extending to the upper atmosphere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F = ma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F = (10,000 kg)(9.8 m/s</a:t>
            </a:r>
            <a:r>
              <a:rPr lang="en-US" sz="2800" baseline="30000"/>
              <a:t>2</a:t>
            </a:r>
            <a:r>
              <a:rPr lang="en-US" sz="2800"/>
              <a:t>) = 1 </a:t>
            </a:r>
            <a:r>
              <a:rPr lang="en-US" sz="2800">
                <a:sym typeface="Symbol" pitchFamily="18" charset="2"/>
              </a:rPr>
              <a:t> 10</a:t>
            </a:r>
            <a:r>
              <a:rPr lang="en-US" sz="2800" baseline="30000">
                <a:sym typeface="Symbol" pitchFamily="18" charset="2"/>
              </a:rPr>
              <a:t>5 </a:t>
            </a:r>
            <a:r>
              <a:rPr lang="en-US" sz="2800">
                <a:sym typeface="Symbol" pitchFamily="18" charset="2"/>
              </a:rPr>
              <a:t>N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2600" y="5029200"/>
          <a:ext cx="6477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3" imgW="5613120" imgH="787320" progId="Equation.3">
                  <p:embed/>
                </p:oleObj>
              </mc:Choice>
              <mc:Fallback>
                <p:oleObj name="Equation" r:id="rId3" imgW="5613120" imgH="7873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64770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Diffusion and Mean Free Path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4648200" cy="4038600"/>
          </a:xfrm>
        </p:spPr>
        <p:txBody>
          <a:bodyPr/>
          <a:lstStyle/>
          <a:p>
            <a:r>
              <a:rPr lang="en-US" sz="2800" dirty="0"/>
              <a:t>Diffusion of gases is a much slower process than effusion</a:t>
            </a:r>
          </a:p>
          <a:p>
            <a:pPr lvl="1"/>
            <a:r>
              <a:rPr lang="en-US" sz="2400" dirty="0"/>
              <a:t>The equation for effusion does not hold true for a diffusion process</a:t>
            </a:r>
          </a:p>
          <a:p>
            <a:r>
              <a:rPr lang="en-US" sz="2800" dirty="0"/>
              <a:t>Collisions between gas molecules must be taken into consideration</a:t>
            </a:r>
          </a:p>
        </p:txBody>
      </p:sp>
      <p:pic>
        <p:nvPicPr>
          <p:cNvPr id="23556" name="Picture 4" descr="10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328295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Effects of Pressure and Temperature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502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Increasing the pressure will decrease the mean free path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 in pressure squeezes molecules closer together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An increase in temperature, however, has </a:t>
            </a:r>
            <a:r>
              <a:rPr lang="en-US" sz="2800" b="1" i="1" dirty="0"/>
              <a:t>no effect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Particles are moving faster but they are not squeezed closer together </a:t>
            </a:r>
          </a:p>
        </p:txBody>
      </p:sp>
      <p:pic>
        <p:nvPicPr>
          <p:cNvPr id="26628" name="Picture 4" descr="10_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981200"/>
            <a:ext cx="29178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Real vs. Ideal Gases</a:t>
            </a:r>
            <a:br>
              <a:rPr lang="en-US" sz="3800" dirty="0"/>
            </a:br>
            <a:r>
              <a:rPr lang="en-US" sz="3800" dirty="0"/>
              <a:t>Section </a:t>
            </a:r>
            <a:r>
              <a:rPr lang="en-US" sz="3800" dirty="0" smtClean="0"/>
              <a:t>5.8</a:t>
            </a:r>
            <a:endParaRPr lang="en-US" sz="38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8800"/>
            <a:ext cx="7772400" cy="1600200"/>
          </a:xfrm>
        </p:spPr>
        <p:txBody>
          <a:bodyPr/>
          <a:lstStyle/>
          <a:p>
            <a:r>
              <a:rPr lang="en-US" sz="2300" dirty="0"/>
              <a:t>In real life, gases are assumed to behave "ideally" so that simple calculations can be easily made</a:t>
            </a:r>
          </a:p>
          <a:p>
            <a:r>
              <a:rPr lang="en-US" sz="2300" dirty="0"/>
              <a:t>However, a distinction can be made for "real" vs. "ideal" gases</a:t>
            </a:r>
          </a:p>
        </p:txBody>
      </p:sp>
      <p:pic>
        <p:nvPicPr>
          <p:cNvPr id="27652" name="Picture 4" descr="10_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4038600" cy="3341688"/>
          </a:xfrm>
          <a:prstGeom prst="rect">
            <a:avLst/>
          </a:prstGeom>
          <a:noFill/>
        </p:spPr>
      </p:pic>
      <p:pic>
        <p:nvPicPr>
          <p:cNvPr id="27653" name="Picture 5" descr="10_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4191000" cy="342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Conditions Affecting the Ideal Nature of a Gas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648200" cy="4038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Pressure</a:t>
            </a:r>
          </a:p>
          <a:p>
            <a:pPr marL="647700" lvl="1" indent="-190500">
              <a:lnSpc>
                <a:spcPct val="90000"/>
              </a:lnSpc>
            </a:pPr>
            <a:r>
              <a:rPr lang="en-US" sz="2400" dirty="0"/>
              <a:t>Gases become less ideal at high pressure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 dirty="0"/>
              <a:t>Temperature</a:t>
            </a:r>
          </a:p>
          <a:p>
            <a:pPr marL="647700" lvl="1" indent="-190500">
              <a:lnSpc>
                <a:spcPct val="90000"/>
              </a:lnSpc>
            </a:pPr>
            <a:r>
              <a:rPr lang="en-US" sz="2400" dirty="0"/>
              <a:t>Gases become less ideal at low temperature</a:t>
            </a:r>
          </a:p>
          <a:p>
            <a:pPr marL="647700" lvl="1" indent="-190500">
              <a:lnSpc>
                <a:spcPct val="9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pPr marL="647700" lvl="1" indent="-190500"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/>
              <a:t>As gas molecules approach one another, intermolecular forces cannot be ignored</a:t>
            </a:r>
          </a:p>
        </p:txBody>
      </p:sp>
      <p:pic>
        <p:nvPicPr>
          <p:cNvPr id="28676" name="Picture 4" descr="10_2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971800"/>
            <a:ext cx="3505200" cy="281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Intermolecular Forces' Effect on Pressure</a:t>
            </a:r>
          </a:p>
        </p:txBody>
      </p:sp>
      <p:pic>
        <p:nvPicPr>
          <p:cNvPr id="29700" name="Picture 4" descr="10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400"/>
            <a:ext cx="3300413" cy="48006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9600" y="2438400"/>
            <a:ext cx="45767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Pressure from a gas is due</a:t>
            </a:r>
          </a:p>
          <a:p>
            <a:r>
              <a:rPr lang="en-US" sz="2800" dirty="0"/>
              <a:t>to collisions with the walls </a:t>
            </a:r>
          </a:p>
          <a:p>
            <a:r>
              <a:rPr lang="en-US" sz="2800" dirty="0"/>
              <a:t>of its container</a:t>
            </a:r>
          </a:p>
          <a:p>
            <a:r>
              <a:rPr lang="en-US" sz="2800" dirty="0"/>
              <a:t>--Intermolecular forces </a:t>
            </a:r>
          </a:p>
          <a:p>
            <a:r>
              <a:rPr lang="en-US" sz="2800" dirty="0"/>
              <a:t>   change the effect of these</a:t>
            </a:r>
          </a:p>
          <a:p>
            <a:r>
              <a:rPr lang="en-US" sz="2800" dirty="0"/>
              <a:t>   collisions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van der Waals Equation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905000"/>
            <a:ext cx="7772400" cy="1905000"/>
          </a:xfrm>
        </p:spPr>
        <p:txBody>
          <a:bodyPr/>
          <a:lstStyle/>
          <a:p>
            <a:r>
              <a:rPr lang="en-US" sz="2800" dirty="0"/>
              <a:t>In order to more accurately calculate the properties of a gas under real conditions, fudge factors must be used which are unique to the gas being studied: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2200" y="4114800"/>
          <a:ext cx="4267200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3" imgW="1625400" imgH="482400" progId="">
                  <p:embed/>
                </p:oleObj>
              </mc:Choice>
              <mc:Fallback>
                <p:oleObj name="Equation" r:id="rId3" imgW="1625400" imgH="482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267200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286000" y="5410200"/>
          <a:ext cx="43640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5" imgW="2425680" imgH="419040" progId="">
                  <p:embed/>
                </p:oleObj>
              </mc:Choice>
              <mc:Fallback>
                <p:oleObj name="Equation" r:id="rId5" imgW="2425680" imgH="419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410200"/>
                        <a:ext cx="4364038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2057400" y="6248400"/>
          <a:ext cx="4724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7" imgW="2603160" imgH="203040" progId="">
                  <p:embed/>
                </p:oleObj>
              </mc:Choice>
              <mc:Fallback>
                <p:oleObj name="Equation" r:id="rId7" imgW="2603160" imgH="2030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248400"/>
                        <a:ext cx="4724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van der Waals Constants</a:t>
            </a:r>
          </a:p>
        </p:txBody>
      </p:sp>
      <p:pic>
        <p:nvPicPr>
          <p:cNvPr id="34820" name="Picture 4" descr="10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781800" cy="502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van der Waal's Equation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2"/>
            <a:ext cx="7427912" cy="42306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dirty="0"/>
              <a:t>Calculate the pressure in atmospheres of 2.01 moles of gaseous water at 400 </a:t>
            </a:r>
            <a:r>
              <a:rPr lang="en-US" sz="2400" baseline="30000" dirty="0"/>
              <a:t>º</a:t>
            </a:r>
            <a:r>
              <a:rPr lang="en-US" sz="2400" dirty="0"/>
              <a:t>C in a 2.55 L container using both the van der Waals equation and the ideal gas law and compare your answers.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Standard Atmospheric Pressure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4611688" cy="4611687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Standard atmospheric pressure</a:t>
            </a:r>
            <a:r>
              <a:rPr lang="en-US"/>
              <a:t> refers to the pressure required to support a column of Hg(</a:t>
            </a:r>
            <a:r>
              <a:rPr lang="en-US" i="1"/>
              <a:t>l</a:t>
            </a:r>
            <a:r>
              <a:rPr lang="en-US"/>
              <a:t>) 760 mm high</a:t>
            </a:r>
          </a:p>
          <a:p>
            <a:r>
              <a:rPr lang="en-US"/>
              <a:t>Can be expressed in a variety of units: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1 atm = 760 mm Hg = 760 torr = 101.325 kPa</a:t>
            </a:r>
          </a:p>
        </p:txBody>
      </p:sp>
      <p:pic>
        <p:nvPicPr>
          <p:cNvPr id="20485" name="Picture 5" descr="10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32861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5.2--The </a:t>
            </a:r>
            <a:r>
              <a:rPr lang="en-US" dirty="0"/>
              <a:t>Gas </a:t>
            </a:r>
            <a:r>
              <a:rPr lang="en-US" dirty="0" smtClean="0"/>
              <a:t>Laws of Boyle, Charles, and Avogadro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r>
              <a:rPr lang="en-US" dirty="0"/>
              <a:t>There are four physical parameters that govern the properties of gases</a:t>
            </a:r>
          </a:p>
          <a:p>
            <a:pPr lvl="1"/>
            <a:r>
              <a:rPr lang="en-US" dirty="0"/>
              <a:t>Pressure, volume, temperature, amount (</a:t>
            </a:r>
            <a:r>
              <a:rPr lang="en-US" dirty="0" err="1"/>
              <a:t>mol</a:t>
            </a:r>
            <a:r>
              <a:rPr lang="en-US" dirty="0"/>
              <a:t>)</a:t>
            </a:r>
          </a:p>
          <a:p>
            <a:r>
              <a:rPr lang="en-US" dirty="0"/>
              <a:t>As a result there are several “laws” that describe relationship between several of these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en-US"/>
              <a:t>Boyle’s Law (Pressure/Volume)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Robert Boyle is credited with experimentally determining the relationship between pressure and volume of gases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PV = constant</a:t>
            </a:r>
            <a:endParaRPr lang="en-US"/>
          </a:p>
        </p:txBody>
      </p:sp>
      <p:pic>
        <p:nvPicPr>
          <p:cNvPr id="23557" name="Picture 5" descr="10_06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4114800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Charles’s Law (Temperature/Volume)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Jacques Charles set forth the relationship between temperature and volume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V/T = constant</a:t>
            </a:r>
          </a:p>
        </p:txBody>
      </p:sp>
      <p:pic>
        <p:nvPicPr>
          <p:cNvPr id="25606" name="Picture 6" descr="1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057400"/>
            <a:ext cx="2220913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Avogadro’s </a:t>
            </a:r>
            <a:r>
              <a:rPr lang="en-US" sz="4000" dirty="0" smtClean="0"/>
              <a:t>Law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(Quantity/Volume)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017713"/>
            <a:ext cx="8421688" cy="2630487"/>
          </a:xfrm>
        </p:spPr>
        <p:txBody>
          <a:bodyPr/>
          <a:lstStyle/>
          <a:p>
            <a:r>
              <a:rPr lang="en-US"/>
              <a:t>The volume of a gas is directly proportional to the number of moles of gas present in the sample, regardless of mass.  </a:t>
            </a:r>
          </a:p>
          <a:p>
            <a:pPr lvl="1"/>
            <a:r>
              <a:rPr lang="en-US"/>
              <a:t>Only holds true at the same pressure and temperature.</a:t>
            </a:r>
          </a:p>
          <a:p>
            <a:pPr lvl="1" algn="ctr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V/n = constant</a:t>
            </a:r>
          </a:p>
        </p:txBody>
      </p:sp>
      <p:pic>
        <p:nvPicPr>
          <p:cNvPr id="27654" name="Picture 6" descr="10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362450"/>
            <a:ext cx="42672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</a:t>
            </a:r>
            <a:r>
              <a:rPr lang="en-US" dirty="0" smtClean="0"/>
              <a:t>5.3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Ideal Gas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equation below holds true only if a gas behaves as an “ideal gas” as opposed to a “real gas”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PV = nRT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197</TotalTime>
  <Words>1354</Words>
  <Application>Microsoft Office PowerPoint</Application>
  <PresentationFormat>On-screen Show (4:3)</PresentationFormat>
  <Paragraphs>126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Symbol</vt:lpstr>
      <vt:lpstr>Tahoma</vt:lpstr>
      <vt:lpstr>Wingdings</vt:lpstr>
      <vt:lpstr>Blends</vt:lpstr>
      <vt:lpstr>Equation</vt:lpstr>
      <vt:lpstr>Chapter 5</vt:lpstr>
      <vt:lpstr>Section 5.1 Pressure</vt:lpstr>
      <vt:lpstr>Atmospheric Pressure</vt:lpstr>
      <vt:lpstr>Standard Atmospheric Pressure</vt:lpstr>
      <vt:lpstr>Section 5.2--The Gas Laws of Boyle, Charles, and Avogadro</vt:lpstr>
      <vt:lpstr>Boyle’s Law (Pressure/Volume)</vt:lpstr>
      <vt:lpstr>Charles’s Law (Temperature/Volume)</vt:lpstr>
      <vt:lpstr>Avogadro’s Law (Quantity/Volume)</vt:lpstr>
      <vt:lpstr>Section 5.3 The Ideal Gas Law</vt:lpstr>
      <vt:lpstr>Standard Temperature and Pressure (STP)</vt:lpstr>
      <vt:lpstr>Comparison of Molar Volumes</vt:lpstr>
      <vt:lpstr>Example</vt:lpstr>
      <vt:lpstr>Volumes of Gases in Chemical Reactions</vt:lpstr>
      <vt:lpstr>Example</vt:lpstr>
      <vt:lpstr>Section 5.4—Gas Stoichiometry</vt:lpstr>
      <vt:lpstr>Section 5.5--Dalton’s Law of Partial Pressures</vt:lpstr>
      <vt:lpstr>Applying Dalton’s Law of Partial Pressures</vt:lpstr>
      <vt:lpstr>Partial Pressure and Mole Fractions</vt:lpstr>
      <vt:lpstr>Relating Mole Fractions and Partial Pressures</vt:lpstr>
      <vt:lpstr>Kinetic-Molecular Theory Section 5.6</vt:lpstr>
      <vt:lpstr>Summary of Kinetic Molecular Theory</vt:lpstr>
      <vt:lpstr>Distributions of Molecular Speed</vt:lpstr>
      <vt:lpstr>Effect of Temperature on RMS</vt:lpstr>
      <vt:lpstr>Molecular Effusion and Diffusion Section 5.7</vt:lpstr>
      <vt:lpstr>Mass vs. Speed</vt:lpstr>
      <vt:lpstr>Calculating RMS speed</vt:lpstr>
      <vt:lpstr>Graham's Law of Effusion</vt:lpstr>
      <vt:lpstr>But How?</vt:lpstr>
      <vt:lpstr>Applying Graham's Law</vt:lpstr>
      <vt:lpstr>Diffusion and Mean Free Path</vt:lpstr>
      <vt:lpstr>Effects of Pressure and Temperature</vt:lpstr>
      <vt:lpstr>Real vs. Ideal Gases Section 5.8</vt:lpstr>
      <vt:lpstr>Conditions Affecting the Ideal Nature of a Gas</vt:lpstr>
      <vt:lpstr>Intermolecular Forces' Effect on Pressure</vt:lpstr>
      <vt:lpstr>The van der Waals Equation</vt:lpstr>
      <vt:lpstr>van der Waals Constants</vt:lpstr>
      <vt:lpstr>Using the van der Waal's Equation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4.6 Solution Stoichiometry and Chemical Analysis</dc:title>
  <dc:creator>Cobb County School District</dc:creator>
  <cp:lastModifiedBy>John Cody</cp:lastModifiedBy>
  <cp:revision>9</cp:revision>
  <dcterms:created xsi:type="dcterms:W3CDTF">2009-01-21T17:37:01Z</dcterms:created>
  <dcterms:modified xsi:type="dcterms:W3CDTF">2018-09-17T12:42:10Z</dcterms:modified>
</cp:coreProperties>
</file>