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 id="2147483688" r:id="rId3"/>
  </p:sldMasterIdLst>
  <p:sldIdLst>
    <p:sldId id="262" r:id="rId4"/>
    <p:sldId id="263" r:id="rId5"/>
    <p:sldId id="265" r:id="rId6"/>
    <p:sldId id="264" r:id="rId7"/>
    <p:sldId id="266" r:id="rId8"/>
    <p:sldId id="267" r:id="rId9"/>
    <p:sldId id="268" r:id="rId10"/>
    <p:sldId id="299" r:id="rId11"/>
    <p:sldId id="296"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7" r:id="rId35"/>
    <p:sldId id="298" r:id="rId36"/>
    <p:sldId id="295"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endParaRPr lang="en-US"/>
          </a:p>
        </p:txBody>
      </p:sp>
      <p:sp>
        <p:nvSpPr>
          <p:cNvPr id="13314"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1331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7DEA609-0366-43E5-93FC-F196BB824465}"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216346-3158-43FF-BE70-C25B78E3164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0D9EE4-16C0-4888-BE08-2C860193B6DC}"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3B9EB0C-9F46-4F39-80FD-24847BBFD123}"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BBB42C46-CD7B-4BEA-ADA6-7EC50483C740}"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61559372-C76F-48EF-8E5E-354C4F040213}"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787CE0E0-9D41-46E1-A1E0-9EB489B63B2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19B6E4B0-F3D9-4FCF-A429-F7C4544E0F7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E5825EF2-8978-446D-978B-C31D76AFA91A}"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CB4675AE-04CB-47DE-A7D0-5037460F3C2A}"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F8D9E2A6-14B8-4A51-AC8B-907B54200967}"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A496E4F-6F72-425A-AABA-72944CB6CA74}"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F3F8DAA-5C57-448B-B1F6-C2CDA4FAD93A}"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B37F8493-3699-47B5-8A8F-5006ACE6A05B}"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1813E0A8-0D91-461A-93F1-D0116BC6E7C0}" type="slidenum">
              <a:rPr lang="en-US" altLang="en-US"/>
              <a:pPr>
                <a:defRPr/>
              </a:pPr>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A941CE42-581A-45DA-9020-957690DF6A46}" type="slidenum">
              <a:rPr lang="en-US" altLang="en-US"/>
              <a:pPr>
                <a:defRPr/>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470CAF3E-6964-491C-B680-1424A32C497F}" type="slidenum">
              <a:rPr lang="en-US" altLang="en-US"/>
              <a:pPr>
                <a:defRPr/>
              </a:pPr>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8908C8F9-4C38-40F5-8C6C-6BF9C224121C}" type="slidenum">
              <a:rPr lang="en-US" altLang="en-US"/>
              <a:pPr>
                <a:defRPr/>
              </a:pPr>
              <a:t>‹#›</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6F84818-76B6-425C-A087-6EF766E05655}" type="slidenum">
              <a:rPr lang="en-US" altLang="en-US"/>
              <a:pPr>
                <a:defRPr/>
              </a:pPr>
              <a:t>‹#›</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511620AA-BB75-4F88-BACF-6D309C0CBABF}" type="slidenum">
              <a:rPr lang="en-US" altLang="en-US"/>
              <a:pPr>
                <a:defRPr/>
              </a:pPr>
              <a:t>‹#›</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B4836D09-F8EA-4FAA-8CB6-3FBD784E84B7}" type="slidenum">
              <a:rPr lang="en-US" altLang="en-US"/>
              <a:pPr>
                <a:defRPr/>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EC7F6E2C-E88A-498F-98FA-08CC9EF59D63}"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B3FE0FE-D19B-4F1B-86DD-5A286EE4EA3B}"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B83CBE0-F1F0-4737-A052-AA940C8EF97D}" type="slidenum">
              <a:rPr lang="en-US" altLang="en-US"/>
              <a:pPr>
                <a:defRPr/>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90BE336E-07AA-40C1-B314-7237E7944972}" type="slidenum">
              <a:rPr lang="en-US" altLang="en-US"/>
              <a:pPr>
                <a:defRPr/>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D96BAECC-E687-4A0A-B468-CB483808F18A}" type="slidenum">
              <a:rPr lang="en-US" altLang="en-US"/>
              <a:pPr>
                <a:defRPr/>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6D65406F-D00B-4F60-9043-070C138BFF77}" type="slidenum">
              <a:rPr lang="en-US" altLang="en-US"/>
              <a:pPr>
                <a:defRPr/>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3638"/>
            <a:ext cx="2133600" cy="457200"/>
          </a:xfrm>
          <a:prstGeom prst="rect">
            <a:avLst/>
          </a:prstGeom>
        </p:spPr>
        <p:txBody>
          <a:bodyPr/>
          <a:lstStyle>
            <a:lvl1pPr>
              <a:defRPr/>
            </a:lvl1pPr>
          </a:lstStyle>
          <a:p>
            <a:pPr>
              <a:defRPr/>
            </a:pPr>
            <a:endParaRPr lang="en-US" altLang="en-US"/>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6553200" y="6243638"/>
            <a:ext cx="2133600" cy="457200"/>
          </a:xfrm>
          <a:prstGeom prst="rect">
            <a:avLst/>
          </a:prstGeom>
        </p:spPr>
        <p:txBody>
          <a:bodyPr/>
          <a:lstStyle>
            <a:lvl1pPr>
              <a:defRPr/>
            </a:lvl1pPr>
          </a:lstStyle>
          <a:p>
            <a:pPr>
              <a:defRPr/>
            </a:pPr>
            <a:fld id="{2ADEB222-E684-4C2E-BEB0-324BF830D3AB}"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100B111-6B04-400A-93F5-DEF5306C251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9A95CF8-2272-499E-8910-5AA62EA7B67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F718344-9473-449F-975B-51680E1C846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D2EA8F8C-2D3E-4018-B134-CF65F49063A1}"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6B776F-E577-4DEE-B4C1-699DE1AB4578}"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E8436E-4F90-4854-8D40-364AC6170A71}"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endParaRPr lang="en-US" altLang="en-US"/>
          </a:p>
        </p:txBody>
      </p:sp>
      <p:sp>
        <p:nvSpPr>
          <p:cNvPr id="12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1229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CCB8AD1D-838A-4CE8-B325-86BD4C7DFCBB}"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US"/>
          </a:p>
        </p:txBody>
      </p:sp>
    </p:spTree>
  </p:cSld>
  <p:clrMap bg1="lt1" tx1="dk1" bg2="lt2" tx2="dk2" accent1="accent1" accent2="accent2" accent3="accent3" accent4="accent4" accent5="accent5" accent6="accent6" hlink="hlink" folHlink="folHlink"/>
  <p:sldLayoutIdLst>
    <p:sldLayoutId id="2147483735"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2051"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US"/>
          </a:p>
        </p:txBody>
      </p:sp>
      <p:sp>
        <p:nvSpPr>
          <p:cNvPr id="2052" name="QuestionShape"/>
          <p:cNvSpPr>
            <a:spLocks noChangeArrowheads="1"/>
          </p:cNvSpPr>
          <p:nvPr userDrawn="1"/>
        </p:nvSpPr>
        <p:spPr bwMode="auto">
          <a:xfrm>
            <a:off x="127000" y="127000"/>
            <a:ext cx="8890000" cy="2857500"/>
          </a:xfrm>
          <a:prstGeom prst="rect">
            <a:avLst/>
          </a:prstGeom>
          <a:noFill/>
          <a:ln w="25400" algn="ctr">
            <a:noFill/>
            <a:miter lim="800000"/>
            <a:headEnd/>
            <a:tailEnd/>
          </a:ln>
        </p:spPr>
        <p:txBody>
          <a:bodyPr/>
          <a:lstStyle/>
          <a:p>
            <a:pPr eaLnBrk="0" hangingPunct="0"/>
            <a:r>
              <a:rPr lang="en-US" sz="4200">
                <a:solidFill>
                  <a:schemeClr val="tx2"/>
                </a:solidFill>
                <a:latin typeface="Garamond" pitchFamily="18" charset="0"/>
              </a:rPr>
              <a:t>iRespond Question Master</a:t>
            </a:r>
          </a:p>
        </p:txBody>
      </p:sp>
      <p:sp>
        <p:nvSpPr>
          <p:cNvPr id="2053" name="AShape"/>
          <p:cNvSpPr>
            <a:spLocks noChangeArrowheads="1"/>
          </p:cNvSpPr>
          <p:nvPr userDrawn="1"/>
        </p:nvSpPr>
        <p:spPr bwMode="auto">
          <a:xfrm>
            <a:off x="127000" y="3111500"/>
            <a:ext cx="8890000" cy="711200"/>
          </a:xfrm>
          <a:prstGeom prst="rect">
            <a:avLst/>
          </a:prstGeom>
          <a:noFill/>
          <a:ln w="25400" algn="ctr">
            <a:noFill/>
            <a:miter lim="800000"/>
            <a:headEnd/>
            <a:tailEnd/>
          </a:ln>
        </p:spPr>
        <p:txBody>
          <a:bodyPr/>
          <a:lstStyle/>
          <a:p>
            <a:pPr marL="342900" indent="-342900" eaLnBrk="0" hangingPunct="0">
              <a:spcBef>
                <a:spcPct val="20000"/>
              </a:spcBef>
              <a:buClr>
                <a:schemeClr val="accent1"/>
              </a:buClr>
              <a:buSzPct val="65000"/>
              <a:buFont typeface="Wingdings" pitchFamily="2" charset="2"/>
              <a:buNone/>
            </a:pPr>
            <a:r>
              <a:rPr lang="en-US" sz="3000"/>
              <a:t>A.) Response A</a:t>
            </a:r>
          </a:p>
        </p:txBody>
      </p:sp>
      <p:sp>
        <p:nvSpPr>
          <p:cNvPr id="2054" name="BShape"/>
          <p:cNvSpPr>
            <a:spLocks noChangeArrowheads="1"/>
          </p:cNvSpPr>
          <p:nvPr userDrawn="1"/>
        </p:nvSpPr>
        <p:spPr bwMode="auto">
          <a:xfrm>
            <a:off x="127000" y="3835400"/>
            <a:ext cx="8890000" cy="711200"/>
          </a:xfrm>
          <a:prstGeom prst="rect">
            <a:avLst/>
          </a:prstGeom>
          <a:noFill/>
          <a:ln w="25400" algn="ctr">
            <a:noFill/>
            <a:miter lim="800000"/>
            <a:headEnd/>
            <a:tailEnd/>
          </a:ln>
        </p:spPr>
        <p:txBody>
          <a:bodyPr/>
          <a:lstStyle/>
          <a:p>
            <a:pPr marL="342900" indent="-342900" eaLnBrk="0" hangingPunct="0">
              <a:spcBef>
                <a:spcPct val="20000"/>
              </a:spcBef>
              <a:buClr>
                <a:schemeClr val="accent1"/>
              </a:buClr>
              <a:buSzPct val="65000"/>
              <a:buFont typeface="Wingdings" pitchFamily="2" charset="2"/>
              <a:buNone/>
            </a:pPr>
            <a:r>
              <a:rPr lang="en-US" sz="3000"/>
              <a:t>B.) Response B</a:t>
            </a:r>
          </a:p>
        </p:txBody>
      </p:sp>
      <p:sp>
        <p:nvSpPr>
          <p:cNvPr id="2055" name="CShape"/>
          <p:cNvSpPr>
            <a:spLocks noChangeArrowheads="1"/>
          </p:cNvSpPr>
          <p:nvPr userDrawn="1"/>
        </p:nvSpPr>
        <p:spPr bwMode="auto">
          <a:xfrm>
            <a:off x="127000" y="4559300"/>
            <a:ext cx="8890000" cy="711200"/>
          </a:xfrm>
          <a:prstGeom prst="rect">
            <a:avLst/>
          </a:prstGeom>
          <a:noFill/>
          <a:ln w="25400" algn="ctr">
            <a:noFill/>
            <a:miter lim="800000"/>
            <a:headEnd/>
            <a:tailEnd/>
          </a:ln>
        </p:spPr>
        <p:txBody>
          <a:bodyPr/>
          <a:lstStyle/>
          <a:p>
            <a:pPr marL="342900" indent="-342900" eaLnBrk="0" hangingPunct="0">
              <a:spcBef>
                <a:spcPct val="20000"/>
              </a:spcBef>
              <a:buClr>
                <a:schemeClr val="accent1"/>
              </a:buClr>
              <a:buSzPct val="65000"/>
              <a:buFont typeface="Wingdings" pitchFamily="2" charset="2"/>
              <a:buNone/>
            </a:pPr>
            <a:r>
              <a:rPr lang="en-US" sz="3000"/>
              <a:t>C.) Response C</a:t>
            </a:r>
          </a:p>
        </p:txBody>
      </p:sp>
      <p:sp>
        <p:nvSpPr>
          <p:cNvPr id="2056" name="DShape"/>
          <p:cNvSpPr>
            <a:spLocks noChangeArrowheads="1"/>
          </p:cNvSpPr>
          <p:nvPr userDrawn="1"/>
        </p:nvSpPr>
        <p:spPr bwMode="auto">
          <a:xfrm>
            <a:off x="127000" y="5283200"/>
            <a:ext cx="8890000" cy="711200"/>
          </a:xfrm>
          <a:prstGeom prst="rect">
            <a:avLst/>
          </a:prstGeom>
          <a:noFill/>
          <a:ln w="25400" algn="ctr">
            <a:noFill/>
            <a:miter lim="800000"/>
            <a:headEnd/>
            <a:tailEnd/>
          </a:ln>
        </p:spPr>
        <p:txBody>
          <a:bodyPr/>
          <a:lstStyle/>
          <a:p>
            <a:pPr marL="342900" indent="-342900" eaLnBrk="0" hangingPunct="0">
              <a:spcBef>
                <a:spcPct val="20000"/>
              </a:spcBef>
              <a:buClr>
                <a:schemeClr val="accent1"/>
              </a:buClr>
              <a:buSzPct val="65000"/>
              <a:buFont typeface="Wingdings" pitchFamily="2" charset="2"/>
              <a:buNone/>
            </a:pPr>
            <a:r>
              <a:rPr lang="en-US" sz="3000"/>
              <a:t>D.) Response D</a:t>
            </a:r>
          </a:p>
        </p:txBody>
      </p:sp>
      <p:sp>
        <p:nvSpPr>
          <p:cNvPr id="2057" name="EShape"/>
          <p:cNvSpPr>
            <a:spLocks noChangeArrowheads="1"/>
          </p:cNvSpPr>
          <p:nvPr userDrawn="1"/>
        </p:nvSpPr>
        <p:spPr bwMode="auto">
          <a:xfrm>
            <a:off x="127000" y="6007100"/>
            <a:ext cx="8890000" cy="711200"/>
          </a:xfrm>
          <a:prstGeom prst="rect">
            <a:avLst/>
          </a:prstGeom>
          <a:noFill/>
          <a:ln w="25400" algn="ctr">
            <a:noFill/>
            <a:miter lim="800000"/>
            <a:headEnd/>
            <a:tailEnd/>
          </a:ln>
        </p:spPr>
        <p:txBody>
          <a:bodyPr/>
          <a:lstStyle/>
          <a:p>
            <a:pPr marL="342900" indent="-342900" eaLnBrk="0" hangingPunct="0">
              <a:spcBef>
                <a:spcPct val="20000"/>
              </a:spcBef>
              <a:buClr>
                <a:schemeClr val="accent1"/>
              </a:buClr>
              <a:buSzPct val="65000"/>
              <a:buFont typeface="Wingdings" pitchFamily="2" charset="2"/>
              <a:buNone/>
            </a:pPr>
            <a:r>
              <a:rPr lang="en-US" sz="3000"/>
              <a:t>E.) Response E</a:t>
            </a:r>
          </a:p>
        </p:txBody>
      </p:sp>
      <p:sp>
        <p:nvSpPr>
          <p:cNvPr id="8"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000000"/>
                </a:solidFill>
              </a:rPr>
              <a:t>Percent Complete 100%</a:t>
            </a:r>
          </a:p>
        </p:txBody>
      </p:sp>
      <p:sp>
        <p:nvSpPr>
          <p:cNvPr id="9"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000000"/>
                </a:solidFill>
              </a:rPr>
              <a:t>00:30</a:t>
            </a: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3075"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endParaRPr lang="en-US"/>
          </a:p>
        </p:txBody>
      </p:sp>
      <p:sp>
        <p:nvSpPr>
          <p:cNvPr id="2"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iRespond Graph</a:t>
            </a:r>
          </a:p>
        </p:txBody>
      </p:sp>
      <p:grpSp>
        <p:nvGrpSpPr>
          <p:cNvPr id="3077" name="CorrectBarGroup"/>
          <p:cNvGrpSpPr>
            <a:grpSpLocks/>
          </p:cNvGrpSpPr>
          <p:nvPr userDrawn="1"/>
        </p:nvGrpSpPr>
        <p:grpSpPr bwMode="auto">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8" name="PercentLabelGroup"/>
          <p:cNvGrpSpPr>
            <a:grpSpLocks/>
          </p:cNvGrpSpPr>
          <p:nvPr userDrawn="1"/>
        </p:nvGrpSpPr>
        <p:grpSpPr bwMode="auto">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67%</a:t>
              </a:r>
            </a:p>
          </p:txBody>
        </p:sp>
        <p:sp>
          <p:nvSpPr>
            <p:cNvPr id="6"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33%</a:t>
              </a:r>
            </a:p>
          </p:txBody>
        </p:sp>
        <p:sp>
          <p:nvSpPr>
            <p:cNvPr id="9"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100%</a:t>
              </a:r>
            </a:p>
          </p:txBody>
        </p:sp>
        <p:sp>
          <p:nvSpPr>
            <p:cNvPr id="12"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100%</a:t>
              </a:r>
            </a:p>
          </p:txBody>
        </p:sp>
        <p:sp>
          <p:nvSpPr>
            <p:cNvPr id="15"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67%</a:t>
              </a:r>
            </a:p>
          </p:txBody>
        </p:sp>
      </p:grpSp>
      <p:grpSp>
        <p:nvGrpSpPr>
          <p:cNvPr id="3079" name="IncorrectBarGroup"/>
          <p:cNvGrpSpPr>
            <a:grpSpLocks/>
          </p:cNvGrpSpPr>
          <p:nvPr userDrawn="1"/>
        </p:nvGrpSpPr>
        <p:grpSpPr bwMode="auto">
          <a:xfrm>
            <a:off x="4445000" y="1905000"/>
            <a:ext cx="4254500" cy="3810000"/>
            <a:chOff x="4445000" y="1905000"/>
            <a:chExt cx="4254500" cy="3810000"/>
          </a:xfrm>
        </p:grpSpPr>
        <p:sp>
          <p:nvSpPr>
            <p:cNvPr id="10"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80" name="XLabelGroup"/>
          <p:cNvGrpSpPr>
            <a:grpSpLocks/>
          </p:cNvGrpSpPr>
          <p:nvPr userDrawn="1"/>
        </p:nvGrpSpPr>
        <p:grpSpPr bwMode="auto">
          <a:xfrm>
            <a:off x="1270000" y="5842000"/>
            <a:ext cx="7429500" cy="317500"/>
            <a:chOff x="1270000" y="5842000"/>
            <a:chExt cx="7429500" cy="317500"/>
          </a:xfrm>
        </p:grpSpPr>
        <p:sp>
          <p:nvSpPr>
            <p:cNvPr id="5"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A*</a:t>
              </a:r>
            </a:p>
          </p:txBody>
        </p:sp>
        <p:sp>
          <p:nvSpPr>
            <p:cNvPr id="8"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B*</a:t>
              </a:r>
            </a:p>
          </p:txBody>
        </p:sp>
        <p:sp>
          <p:nvSpPr>
            <p:cNvPr id="11"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C</a:t>
              </a:r>
            </a:p>
          </p:txBody>
        </p:sp>
        <p:sp>
          <p:nvSpPr>
            <p:cNvPr id="14"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D</a:t>
              </a:r>
            </a:p>
          </p:txBody>
        </p:sp>
        <p:sp>
          <p:nvSpPr>
            <p:cNvPr id="17"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000000"/>
                  </a:solidFill>
                </a:rPr>
                <a:t>E</a:t>
              </a:r>
            </a:p>
          </p:txBody>
        </p:sp>
      </p:grpSp>
      <p:grpSp>
        <p:nvGrpSpPr>
          <p:cNvPr id="3081" name="AxisLineGroup"/>
          <p:cNvGrpSpPr>
            <a:grpSpLocks/>
          </p:cNvGrpSpPr>
          <p:nvPr userDrawn="1"/>
        </p:nvGrpSpPr>
        <p:grpSpPr bwMode="auto">
          <a:xfrm>
            <a:off x="889000" y="1587500"/>
            <a:ext cx="8001000" cy="4127500"/>
            <a:chOff x="889000" y="1587500"/>
            <a:chExt cx="8001000" cy="4127500"/>
          </a:xfrm>
        </p:grpSpPr>
        <p:cxnSp>
          <p:nvCxnSpPr>
            <p:cNvPr id="18"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082" name="YLabelGroup"/>
          <p:cNvGrpSpPr>
            <a:grpSpLocks/>
          </p:cNvGrpSpPr>
          <p:nvPr userDrawn="1"/>
        </p:nvGrpSpPr>
        <p:grpSpPr bwMode="auto">
          <a:xfrm>
            <a:off x="254000" y="1841500"/>
            <a:ext cx="762000" cy="3937000"/>
            <a:chOff x="254000" y="1841500"/>
            <a:chExt cx="762000" cy="3937000"/>
          </a:xfrm>
        </p:grpSpPr>
        <p:sp>
          <p:nvSpPr>
            <p:cNvPr id="21"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0</a:t>
              </a:r>
            </a:p>
          </p:txBody>
        </p:sp>
        <p:sp>
          <p:nvSpPr>
            <p:cNvPr id="23"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1</a:t>
              </a:r>
            </a:p>
          </p:txBody>
        </p:sp>
        <p:sp>
          <p:nvSpPr>
            <p:cNvPr id="25"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2</a:t>
              </a:r>
            </a:p>
          </p:txBody>
        </p:sp>
        <p:sp>
          <p:nvSpPr>
            <p:cNvPr id="27"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000000"/>
                  </a:solidFill>
                </a:rPr>
                <a:t>3</a:t>
              </a:r>
            </a:p>
          </p:txBody>
        </p:sp>
      </p:gr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ctrTitle"/>
          </p:nvPr>
        </p:nvSpPr>
        <p:spPr/>
        <p:txBody>
          <a:bodyPr/>
          <a:lstStyle/>
          <a:p>
            <a:pPr eaLnBrk="1" hangingPunct="1"/>
            <a:r>
              <a:rPr lang="en-US" dirty="0" smtClean="0"/>
              <a:t>Types of Chemical Reactions and Solution Stoichiometry</a:t>
            </a:r>
            <a:endParaRPr lang="en-US" dirty="0" smtClean="0"/>
          </a:p>
        </p:txBody>
      </p:sp>
      <p:sp>
        <p:nvSpPr>
          <p:cNvPr id="32771" name="Rectangle 5"/>
          <p:cNvSpPr>
            <a:spLocks noGrp="1" noChangeArrowheads="1"/>
          </p:cNvSpPr>
          <p:nvPr>
            <p:ph type="subTitle" idx="1"/>
          </p:nvPr>
        </p:nvSpPr>
        <p:spPr/>
        <p:txBody>
          <a:bodyPr/>
          <a:lstStyle/>
          <a:p>
            <a:pPr eaLnBrk="1" hangingPunct="1"/>
            <a:r>
              <a:rPr lang="en-US" smtClean="0"/>
              <a:t>Chapter 4</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Section 4.6  Describing Reactions in Solution</a:t>
            </a:r>
            <a:endParaRPr lang="en-US" dirty="0" smtClean="0"/>
          </a:p>
        </p:txBody>
      </p:sp>
      <p:sp>
        <p:nvSpPr>
          <p:cNvPr id="5123" name="Rectangle 3"/>
          <p:cNvSpPr>
            <a:spLocks noGrp="1" noChangeArrowheads="1"/>
          </p:cNvSpPr>
          <p:nvPr>
            <p:ph type="body" idx="1"/>
          </p:nvPr>
        </p:nvSpPr>
        <p:spPr/>
        <p:txBody>
          <a:bodyPr/>
          <a:lstStyle/>
          <a:p>
            <a:pPr eaLnBrk="1" hangingPunct="1"/>
            <a:r>
              <a:rPr lang="en-US" dirty="0" smtClean="0"/>
              <a:t>Writing </a:t>
            </a:r>
            <a:r>
              <a:rPr lang="en-US" dirty="0" smtClean="0">
                <a:solidFill>
                  <a:srgbClr val="FF0000"/>
                </a:solidFill>
              </a:rPr>
              <a:t>net ionic equations </a:t>
            </a:r>
            <a:r>
              <a:rPr lang="en-US" dirty="0" smtClean="0"/>
              <a:t>involves determining what ions take part in a metathesis reaction</a:t>
            </a:r>
          </a:p>
          <a:p>
            <a:pPr eaLnBrk="1" hangingPunct="1"/>
            <a:endParaRPr lang="en-US" dirty="0" smtClean="0"/>
          </a:p>
          <a:p>
            <a:pPr eaLnBrk="1" hangingPunct="1"/>
            <a:r>
              <a:rPr lang="en-US" dirty="0" smtClean="0"/>
              <a:t>In order to determine a net ionic equation a </a:t>
            </a:r>
            <a:r>
              <a:rPr lang="en-US" dirty="0" smtClean="0">
                <a:solidFill>
                  <a:srgbClr val="FF0000"/>
                </a:solidFill>
              </a:rPr>
              <a:t>total ionic equation </a:t>
            </a:r>
            <a:r>
              <a:rPr lang="en-US" dirty="0" smtClean="0"/>
              <a:t>must first be written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200" smtClean="0"/>
              <a:t>Steps to Writing Net Ionic Equations</a:t>
            </a:r>
          </a:p>
        </p:txBody>
      </p:sp>
      <p:sp>
        <p:nvSpPr>
          <p:cNvPr id="6147" name="Rectangle 3"/>
          <p:cNvSpPr>
            <a:spLocks noGrp="1" noChangeArrowheads="1"/>
          </p:cNvSpPr>
          <p:nvPr>
            <p:ph type="body" idx="1"/>
          </p:nvPr>
        </p:nvSpPr>
        <p:spPr/>
        <p:txBody>
          <a:bodyPr/>
          <a:lstStyle/>
          <a:p>
            <a:pPr marL="552450" indent="-552450" eaLnBrk="1" hangingPunct="1">
              <a:buFont typeface="Wingdings" pitchFamily="2" charset="2"/>
              <a:buAutoNum type="arabicPeriod"/>
            </a:pPr>
            <a:r>
              <a:rPr lang="en-US" smtClean="0"/>
              <a:t>Write the products of the metathesis reaction</a:t>
            </a:r>
          </a:p>
          <a:p>
            <a:pPr marL="552450" indent="-552450" eaLnBrk="1" hangingPunct="1">
              <a:buFont typeface="Wingdings" pitchFamily="2" charset="2"/>
              <a:buAutoNum type="arabicPeriod"/>
            </a:pPr>
            <a:r>
              <a:rPr lang="en-US" smtClean="0"/>
              <a:t>Break each soluble reactant or product into its constituent ions</a:t>
            </a:r>
          </a:p>
          <a:p>
            <a:pPr marL="552450" indent="-552450" eaLnBrk="1" hangingPunct="1">
              <a:buFont typeface="Wingdings" pitchFamily="2" charset="2"/>
              <a:buAutoNum type="arabicPeriod"/>
            </a:pPr>
            <a:r>
              <a:rPr lang="en-US" smtClean="0"/>
              <a:t>Cross ions that appear on both sides of the equation</a:t>
            </a:r>
          </a:p>
          <a:p>
            <a:pPr marL="552450" indent="-552450" eaLnBrk="1" hangingPunct="1">
              <a:buFont typeface="Wingdings" pitchFamily="2" charset="2"/>
              <a:buAutoNum type="arabicPeriod"/>
            </a:pPr>
            <a:r>
              <a:rPr lang="en-US" smtClean="0"/>
              <a:t>The remainder of the species constitutes the net ionic equation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Examples</a:t>
            </a:r>
          </a:p>
        </p:txBody>
      </p:sp>
      <p:sp>
        <p:nvSpPr>
          <p:cNvPr id="7171" name="Rectangle 4"/>
          <p:cNvSpPr>
            <a:spLocks noGrp="1" noChangeArrowheads="1"/>
          </p:cNvSpPr>
          <p:nvPr>
            <p:ph type="body" sz="half" idx="1"/>
          </p:nvPr>
        </p:nvSpPr>
        <p:spPr>
          <a:xfrm>
            <a:off x="838200" y="4419600"/>
            <a:ext cx="8305800" cy="1522413"/>
          </a:xfrm>
        </p:spPr>
        <p:txBody>
          <a:bodyPr/>
          <a:lstStyle/>
          <a:p>
            <a:pPr eaLnBrk="1" hangingPunct="1"/>
            <a:r>
              <a:rPr lang="en-US" sz="2500" smtClean="0"/>
              <a:t>sodium nitrate is mixed with potassium chloride</a:t>
            </a:r>
          </a:p>
        </p:txBody>
      </p:sp>
      <p:sp>
        <p:nvSpPr>
          <p:cNvPr id="7172" name="Rectangle 5"/>
          <p:cNvSpPr>
            <a:spLocks noGrp="1" noChangeArrowheads="1"/>
          </p:cNvSpPr>
          <p:nvPr>
            <p:ph type="body" sz="half" idx="2"/>
          </p:nvPr>
        </p:nvSpPr>
        <p:spPr>
          <a:xfrm>
            <a:off x="838200" y="1827213"/>
            <a:ext cx="8305800" cy="1525587"/>
          </a:xfrm>
        </p:spPr>
        <p:txBody>
          <a:bodyPr/>
          <a:lstStyle/>
          <a:p>
            <a:pPr eaLnBrk="1" hangingPunct="1"/>
            <a:r>
              <a:rPr lang="en-US" sz="2500" dirty="0" smtClean="0"/>
              <a:t>lead (II) nitrate reacts with potassium iodide and a precipitate is formed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Spectator Ions</a:t>
            </a:r>
          </a:p>
        </p:txBody>
      </p:sp>
      <p:sp>
        <p:nvSpPr>
          <p:cNvPr id="8195" name="Rectangle 3"/>
          <p:cNvSpPr>
            <a:spLocks noGrp="1" noChangeArrowheads="1"/>
          </p:cNvSpPr>
          <p:nvPr>
            <p:ph type="body" idx="1"/>
          </p:nvPr>
        </p:nvSpPr>
        <p:spPr>
          <a:xfrm>
            <a:off x="509151" y="1494701"/>
            <a:ext cx="8229600" cy="4114800"/>
          </a:xfrm>
        </p:spPr>
        <p:txBody>
          <a:bodyPr/>
          <a:lstStyle/>
          <a:p>
            <a:pPr eaLnBrk="1" hangingPunct="1"/>
            <a:r>
              <a:rPr lang="en-US" sz="2500" dirty="0" smtClean="0"/>
              <a:t>Those ions that do not take place in the reaction are known as spectator ions</a:t>
            </a:r>
          </a:p>
          <a:p>
            <a:pPr lvl="1" eaLnBrk="1" hangingPunct="1"/>
            <a:r>
              <a:rPr lang="en-US" sz="2100" dirty="0" smtClean="0"/>
              <a:t>Appear (</a:t>
            </a:r>
            <a:r>
              <a:rPr lang="en-US" sz="2100" i="1" dirty="0" smtClean="0"/>
              <a:t>in the same physical state</a:t>
            </a:r>
            <a:r>
              <a:rPr lang="en-US" sz="2100" dirty="0" smtClean="0"/>
              <a:t>) on both sides of the reaction</a:t>
            </a:r>
          </a:p>
          <a:p>
            <a:pPr lvl="1" algn="ctr" eaLnBrk="1" hangingPunct="1">
              <a:buFont typeface="Wingdings" pitchFamily="2" charset="2"/>
              <a:buNone/>
            </a:pPr>
            <a:endParaRPr lang="en-US" sz="2100" dirty="0" smtClean="0"/>
          </a:p>
          <a:p>
            <a:pPr lvl="1" eaLnBrk="1" hangingPunct="1">
              <a:buFont typeface="Wingdings" pitchFamily="2" charset="2"/>
              <a:buNone/>
            </a:pPr>
            <a:r>
              <a:rPr lang="en-US" sz="2100" dirty="0" smtClean="0"/>
              <a:t>Pb</a:t>
            </a:r>
            <a:r>
              <a:rPr lang="en-US" sz="2100" baseline="30000" dirty="0" smtClean="0"/>
              <a:t>+2</a:t>
            </a:r>
            <a:r>
              <a:rPr lang="en-US" sz="2100" dirty="0" smtClean="0"/>
              <a:t>(</a:t>
            </a:r>
            <a:r>
              <a:rPr lang="en-US" sz="2100" i="1" dirty="0" err="1" smtClean="0"/>
              <a:t>aq</a:t>
            </a:r>
            <a:r>
              <a:rPr lang="en-US" sz="2100" dirty="0" smtClean="0"/>
              <a:t>) + </a:t>
            </a:r>
            <a:r>
              <a:rPr lang="en-US" sz="2100" dirty="0" smtClean="0">
                <a:solidFill>
                  <a:srgbClr val="0070C0"/>
                </a:solidFill>
              </a:rPr>
              <a:t>2NO</a:t>
            </a:r>
            <a:r>
              <a:rPr lang="en-US" sz="2100" baseline="-25000" dirty="0" smtClean="0">
                <a:solidFill>
                  <a:srgbClr val="0070C0"/>
                </a:solidFill>
              </a:rPr>
              <a:t>3</a:t>
            </a:r>
            <a:r>
              <a:rPr lang="en-US" sz="2100" baseline="30000" dirty="0" smtClean="0">
                <a:solidFill>
                  <a:srgbClr val="0070C0"/>
                </a:solidFill>
              </a:rPr>
              <a:t>-</a:t>
            </a:r>
            <a:r>
              <a:rPr lang="en-US" sz="2100" dirty="0" smtClean="0">
                <a:solidFill>
                  <a:srgbClr val="0070C0"/>
                </a:solidFill>
              </a:rPr>
              <a:t>(</a:t>
            </a:r>
            <a:r>
              <a:rPr lang="en-US" sz="2100" i="1" dirty="0" err="1" smtClean="0">
                <a:solidFill>
                  <a:srgbClr val="0070C0"/>
                </a:solidFill>
              </a:rPr>
              <a:t>aq</a:t>
            </a:r>
            <a:r>
              <a:rPr lang="en-US" sz="2100" dirty="0" smtClean="0">
                <a:solidFill>
                  <a:srgbClr val="0070C0"/>
                </a:solidFill>
              </a:rPr>
              <a:t>) + 2K</a:t>
            </a:r>
            <a:r>
              <a:rPr lang="en-US" sz="2100" baseline="30000" dirty="0" smtClean="0">
                <a:solidFill>
                  <a:srgbClr val="0070C0"/>
                </a:solidFill>
              </a:rPr>
              <a:t>+</a:t>
            </a:r>
            <a:r>
              <a:rPr lang="en-US" sz="2100" dirty="0" smtClean="0">
                <a:solidFill>
                  <a:srgbClr val="0070C0"/>
                </a:solidFill>
              </a:rPr>
              <a:t>(</a:t>
            </a:r>
            <a:r>
              <a:rPr lang="en-US" sz="2100" i="1" dirty="0" err="1" smtClean="0">
                <a:solidFill>
                  <a:srgbClr val="0070C0"/>
                </a:solidFill>
              </a:rPr>
              <a:t>aq</a:t>
            </a:r>
            <a:r>
              <a:rPr lang="en-US" sz="2100" dirty="0" smtClean="0">
                <a:solidFill>
                  <a:srgbClr val="0070C0"/>
                </a:solidFill>
              </a:rPr>
              <a:t>) </a:t>
            </a:r>
            <a:r>
              <a:rPr lang="en-US" sz="2100" dirty="0" smtClean="0"/>
              <a:t>+ 2I</a:t>
            </a:r>
            <a:r>
              <a:rPr lang="en-US" sz="2100" baseline="30000" dirty="0" smtClean="0"/>
              <a:t>-</a:t>
            </a:r>
            <a:r>
              <a:rPr lang="en-US" sz="2100" dirty="0" smtClean="0"/>
              <a:t>(</a:t>
            </a:r>
            <a:r>
              <a:rPr lang="en-US" sz="2100" i="1" dirty="0" err="1" smtClean="0"/>
              <a:t>aq</a:t>
            </a:r>
            <a:r>
              <a:rPr lang="en-US" sz="2100" dirty="0" smtClean="0"/>
              <a:t>) </a:t>
            </a:r>
            <a:r>
              <a:rPr lang="en-US" sz="2100" dirty="0" smtClean="0">
                <a:sym typeface="Wingdings" pitchFamily="2" charset="2"/>
              </a:rPr>
              <a:t></a:t>
            </a:r>
          </a:p>
          <a:p>
            <a:pPr lvl="1" algn="r" eaLnBrk="1" hangingPunct="1">
              <a:buFont typeface="Wingdings" pitchFamily="2" charset="2"/>
              <a:buNone/>
            </a:pPr>
            <a:r>
              <a:rPr lang="en-US" sz="2100" dirty="0" smtClean="0"/>
              <a:t>PbI</a:t>
            </a:r>
            <a:r>
              <a:rPr lang="en-US" sz="2100" baseline="-25000" dirty="0" smtClean="0"/>
              <a:t>2</a:t>
            </a:r>
            <a:r>
              <a:rPr lang="en-US" sz="2100" dirty="0" smtClean="0"/>
              <a:t>(</a:t>
            </a:r>
            <a:r>
              <a:rPr lang="en-US" sz="2100" i="1" dirty="0" smtClean="0"/>
              <a:t>s</a:t>
            </a:r>
            <a:r>
              <a:rPr lang="en-US" sz="2100" dirty="0" smtClean="0"/>
              <a:t>) + </a:t>
            </a:r>
            <a:r>
              <a:rPr lang="en-US" sz="2100" dirty="0" smtClean="0">
                <a:solidFill>
                  <a:srgbClr val="0070C0"/>
                </a:solidFill>
              </a:rPr>
              <a:t>2K</a:t>
            </a:r>
            <a:r>
              <a:rPr lang="en-US" sz="2100" baseline="30000" dirty="0" smtClean="0">
                <a:solidFill>
                  <a:srgbClr val="0070C0"/>
                </a:solidFill>
              </a:rPr>
              <a:t>+</a:t>
            </a:r>
            <a:r>
              <a:rPr lang="en-US" sz="2100" dirty="0" smtClean="0">
                <a:solidFill>
                  <a:srgbClr val="0070C0"/>
                </a:solidFill>
              </a:rPr>
              <a:t>(</a:t>
            </a:r>
            <a:r>
              <a:rPr lang="en-US" sz="2100" i="1" dirty="0" err="1" smtClean="0">
                <a:solidFill>
                  <a:srgbClr val="0070C0"/>
                </a:solidFill>
              </a:rPr>
              <a:t>aq</a:t>
            </a:r>
            <a:r>
              <a:rPr lang="en-US" sz="2100" dirty="0" smtClean="0">
                <a:solidFill>
                  <a:srgbClr val="0070C0"/>
                </a:solidFill>
              </a:rPr>
              <a:t>) + 2NO</a:t>
            </a:r>
            <a:r>
              <a:rPr lang="en-US" sz="2100" baseline="-25000" dirty="0" smtClean="0">
                <a:solidFill>
                  <a:srgbClr val="0070C0"/>
                </a:solidFill>
              </a:rPr>
              <a:t>3</a:t>
            </a:r>
            <a:r>
              <a:rPr lang="en-US" sz="2100" baseline="30000" dirty="0" smtClean="0">
                <a:solidFill>
                  <a:srgbClr val="0070C0"/>
                </a:solidFill>
              </a:rPr>
              <a:t>-</a:t>
            </a:r>
            <a:r>
              <a:rPr lang="en-US" sz="2100" dirty="0" smtClean="0">
                <a:solidFill>
                  <a:srgbClr val="0070C0"/>
                </a:solidFill>
              </a:rPr>
              <a:t>(</a:t>
            </a:r>
            <a:r>
              <a:rPr lang="en-US" sz="2100" i="1" dirty="0" err="1" smtClean="0">
                <a:solidFill>
                  <a:srgbClr val="0070C0"/>
                </a:solidFill>
              </a:rPr>
              <a:t>aq</a:t>
            </a:r>
            <a:r>
              <a:rPr lang="en-US" sz="2100" dirty="0" smtClean="0">
                <a:solidFill>
                  <a:srgbClr val="0070C0"/>
                </a:solidFill>
              </a:rPr>
              <a:t>)</a:t>
            </a:r>
          </a:p>
          <a:p>
            <a:pPr lvl="1" algn="ctr" eaLnBrk="1" hangingPunct="1">
              <a:buFont typeface="Wingdings" pitchFamily="2" charset="2"/>
              <a:buNone/>
            </a:pPr>
            <a:endParaRPr lang="en-US" sz="2100" dirty="0" smtClean="0"/>
          </a:p>
          <a:p>
            <a:pPr lvl="1" algn="ctr" eaLnBrk="1" hangingPunct="1">
              <a:buFont typeface="Wingdings" pitchFamily="2" charset="2"/>
              <a:buNone/>
            </a:pPr>
            <a:r>
              <a:rPr lang="en-US" sz="2100" dirty="0" smtClean="0"/>
              <a:t>Pb</a:t>
            </a:r>
            <a:r>
              <a:rPr lang="en-US" sz="2100" baseline="30000" dirty="0" smtClean="0"/>
              <a:t>+2</a:t>
            </a:r>
            <a:r>
              <a:rPr lang="en-US" sz="2100" dirty="0" smtClean="0"/>
              <a:t>(</a:t>
            </a:r>
            <a:r>
              <a:rPr lang="en-US" sz="2100" i="1" dirty="0" err="1" smtClean="0"/>
              <a:t>aq</a:t>
            </a:r>
            <a:r>
              <a:rPr lang="en-US" sz="2100" dirty="0" smtClean="0"/>
              <a:t>) + 2I</a:t>
            </a:r>
            <a:r>
              <a:rPr lang="en-US" sz="2100" baseline="30000" dirty="0" smtClean="0"/>
              <a:t>-</a:t>
            </a:r>
            <a:r>
              <a:rPr lang="en-US" sz="2100" dirty="0" smtClean="0"/>
              <a:t>(</a:t>
            </a:r>
            <a:r>
              <a:rPr lang="en-US" sz="2100" i="1" dirty="0" err="1" smtClean="0"/>
              <a:t>aq</a:t>
            </a:r>
            <a:r>
              <a:rPr lang="en-US" sz="2100" dirty="0" smtClean="0"/>
              <a:t>) </a:t>
            </a:r>
            <a:r>
              <a:rPr lang="en-US" sz="2100" dirty="0" smtClean="0">
                <a:sym typeface="Wingdings" pitchFamily="2" charset="2"/>
              </a:rPr>
              <a:t> </a:t>
            </a:r>
            <a:r>
              <a:rPr lang="en-US" sz="2100" dirty="0" smtClean="0"/>
              <a:t>PbI</a:t>
            </a:r>
            <a:r>
              <a:rPr lang="en-US" sz="2100" baseline="-25000" dirty="0" smtClean="0"/>
              <a:t>2</a:t>
            </a:r>
            <a:r>
              <a:rPr lang="en-US" sz="2100" dirty="0" smtClean="0"/>
              <a:t>(</a:t>
            </a:r>
            <a:r>
              <a:rPr lang="en-US" sz="2100" i="1" dirty="0" smtClean="0"/>
              <a:t>s</a:t>
            </a:r>
            <a:r>
              <a:rPr lang="en-US" sz="2100" dirty="0" smtClean="0"/>
              <a:t>)</a:t>
            </a:r>
          </a:p>
          <a:p>
            <a:pPr lvl="1" algn="ctr" eaLnBrk="1" hangingPunct="1">
              <a:buFont typeface="Wingdings" pitchFamily="2" charset="2"/>
              <a:buNone/>
            </a:pPr>
            <a:r>
              <a:rPr lang="en-US" sz="2100" dirty="0" smtClean="0">
                <a:solidFill>
                  <a:srgbClr val="FF0000"/>
                </a:solidFill>
              </a:rPr>
              <a:t>Net Ionic Equation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Section 4.8  Acid-Base </a:t>
            </a:r>
            <a:r>
              <a:rPr lang="en-US" dirty="0" smtClean="0"/>
              <a:t>Reactions</a:t>
            </a:r>
          </a:p>
        </p:txBody>
      </p:sp>
      <p:sp>
        <p:nvSpPr>
          <p:cNvPr id="9219" name="Rectangle 3"/>
          <p:cNvSpPr>
            <a:spLocks noGrp="1" noChangeArrowheads="1"/>
          </p:cNvSpPr>
          <p:nvPr>
            <p:ph type="body" idx="1"/>
          </p:nvPr>
        </p:nvSpPr>
        <p:spPr/>
        <p:txBody>
          <a:bodyPr/>
          <a:lstStyle/>
          <a:p>
            <a:pPr eaLnBrk="1" hangingPunct="1"/>
            <a:r>
              <a:rPr lang="en-US" dirty="0" smtClean="0">
                <a:solidFill>
                  <a:srgbClr val="FF0000"/>
                </a:solidFill>
              </a:rPr>
              <a:t>Acids</a:t>
            </a:r>
            <a:r>
              <a:rPr lang="en-US" dirty="0" smtClean="0"/>
              <a:t> are compounds that, when placed in aqueous solution, produce H</a:t>
            </a:r>
            <a:r>
              <a:rPr lang="en-US" baseline="30000" dirty="0" smtClean="0"/>
              <a:t>+</a:t>
            </a:r>
            <a:r>
              <a:rPr lang="en-US" dirty="0" smtClean="0"/>
              <a:t> ions</a:t>
            </a:r>
          </a:p>
          <a:p>
            <a:pPr lvl="1" eaLnBrk="1" hangingPunct="1"/>
            <a:r>
              <a:rPr lang="en-US" dirty="0" smtClean="0"/>
              <a:t>Ex:  </a:t>
            </a:r>
            <a:r>
              <a:rPr lang="en-US" dirty="0" err="1" smtClean="0"/>
              <a:t>HCl</a:t>
            </a:r>
            <a:r>
              <a:rPr lang="en-US" dirty="0" smtClean="0"/>
              <a:t>(</a:t>
            </a:r>
            <a:r>
              <a:rPr lang="en-US" i="1" dirty="0" smtClean="0"/>
              <a:t>g</a:t>
            </a:r>
            <a:r>
              <a:rPr lang="en-US" dirty="0" smtClean="0"/>
              <a:t>) </a:t>
            </a:r>
            <a:r>
              <a:rPr lang="en-US" dirty="0" smtClean="0">
                <a:sym typeface="Wingdings" pitchFamily="2" charset="2"/>
              </a:rPr>
              <a:t> </a:t>
            </a:r>
            <a:r>
              <a:rPr lang="en-US" dirty="0" smtClean="0">
                <a:solidFill>
                  <a:srgbClr val="0070C0"/>
                </a:solidFill>
                <a:sym typeface="Wingdings" pitchFamily="2" charset="2"/>
              </a:rPr>
              <a:t>H</a:t>
            </a:r>
            <a:r>
              <a:rPr lang="en-US" baseline="30000" dirty="0" smtClean="0">
                <a:solidFill>
                  <a:srgbClr val="0070C0"/>
                </a:solidFill>
                <a:sym typeface="Wingdings" pitchFamily="2" charset="2"/>
              </a:rPr>
              <a:t>+</a:t>
            </a:r>
            <a:r>
              <a:rPr lang="en-US" dirty="0" smtClean="0">
                <a:sym typeface="Wingdings" pitchFamily="2" charset="2"/>
              </a:rPr>
              <a:t>(</a:t>
            </a:r>
            <a:r>
              <a:rPr lang="en-US" i="1" dirty="0" err="1" smtClean="0">
                <a:sym typeface="Wingdings" pitchFamily="2" charset="2"/>
              </a:rPr>
              <a:t>aq</a:t>
            </a:r>
            <a:r>
              <a:rPr lang="en-US" dirty="0" smtClean="0">
                <a:sym typeface="Wingdings" pitchFamily="2" charset="2"/>
              </a:rPr>
              <a:t>) + </a:t>
            </a:r>
            <a:r>
              <a:rPr lang="en-US" dirty="0" err="1" smtClean="0">
                <a:sym typeface="Wingdings" pitchFamily="2" charset="2"/>
              </a:rPr>
              <a:t>Cl</a:t>
            </a:r>
            <a:r>
              <a:rPr lang="en-US" baseline="30000" dirty="0" smtClean="0">
                <a:sym typeface="Wingdings" pitchFamily="2" charset="2"/>
              </a:rPr>
              <a:t>-</a:t>
            </a:r>
            <a:r>
              <a:rPr lang="en-US" dirty="0" smtClean="0">
                <a:sym typeface="Wingdings" pitchFamily="2" charset="2"/>
              </a:rPr>
              <a:t>(</a:t>
            </a:r>
            <a:r>
              <a:rPr lang="en-US" i="1" dirty="0" err="1" smtClean="0">
                <a:sym typeface="Wingdings" pitchFamily="2" charset="2"/>
              </a:rPr>
              <a:t>aq</a:t>
            </a:r>
            <a:r>
              <a:rPr lang="en-US" dirty="0" smtClean="0">
                <a:sym typeface="Wingdings" pitchFamily="2" charset="2"/>
              </a:rPr>
              <a:t>)</a:t>
            </a:r>
          </a:p>
          <a:p>
            <a:pPr eaLnBrk="1" hangingPunct="1"/>
            <a:r>
              <a:rPr lang="en-US" dirty="0" smtClean="0">
                <a:solidFill>
                  <a:srgbClr val="FF0000"/>
                </a:solidFill>
              </a:rPr>
              <a:t>Bases</a:t>
            </a:r>
            <a:r>
              <a:rPr lang="en-US" dirty="0" smtClean="0"/>
              <a:t> are compounds, that when place in aqueous solution, produce OH</a:t>
            </a:r>
            <a:r>
              <a:rPr lang="en-US" baseline="30000" dirty="0" smtClean="0"/>
              <a:t>-</a:t>
            </a:r>
            <a:r>
              <a:rPr lang="en-US" dirty="0" smtClean="0"/>
              <a:t> ions.</a:t>
            </a:r>
          </a:p>
          <a:p>
            <a:pPr lvl="1" eaLnBrk="1" hangingPunct="1"/>
            <a:r>
              <a:rPr lang="en-US" dirty="0" smtClean="0"/>
              <a:t>Ex:  </a:t>
            </a:r>
            <a:r>
              <a:rPr lang="en-US" dirty="0" err="1" smtClean="0"/>
              <a:t>NaOH</a:t>
            </a:r>
            <a:r>
              <a:rPr lang="en-US" dirty="0" smtClean="0"/>
              <a:t>(</a:t>
            </a:r>
            <a:r>
              <a:rPr lang="en-US" i="1" dirty="0" smtClean="0"/>
              <a:t>s</a:t>
            </a:r>
            <a:r>
              <a:rPr lang="en-US" dirty="0" smtClean="0"/>
              <a:t>) </a:t>
            </a:r>
            <a:r>
              <a:rPr lang="en-US" dirty="0" smtClean="0">
                <a:sym typeface="Wingdings" pitchFamily="2" charset="2"/>
              </a:rPr>
              <a:t> Na</a:t>
            </a:r>
            <a:r>
              <a:rPr lang="en-US" baseline="30000" dirty="0" smtClean="0">
                <a:sym typeface="Wingdings" pitchFamily="2" charset="2"/>
              </a:rPr>
              <a:t>+</a:t>
            </a:r>
            <a:r>
              <a:rPr lang="en-US" dirty="0" smtClean="0">
                <a:sym typeface="Wingdings" pitchFamily="2" charset="2"/>
              </a:rPr>
              <a:t>(</a:t>
            </a:r>
            <a:r>
              <a:rPr lang="en-US" i="1" dirty="0" err="1" smtClean="0">
                <a:sym typeface="Wingdings" pitchFamily="2" charset="2"/>
              </a:rPr>
              <a:t>aq</a:t>
            </a:r>
            <a:r>
              <a:rPr lang="en-US" dirty="0" smtClean="0">
                <a:sym typeface="Wingdings" pitchFamily="2" charset="2"/>
              </a:rPr>
              <a:t>) + </a:t>
            </a:r>
            <a:r>
              <a:rPr lang="en-US" dirty="0" smtClean="0">
                <a:solidFill>
                  <a:srgbClr val="0070C0"/>
                </a:solidFill>
                <a:sym typeface="Wingdings" pitchFamily="2" charset="2"/>
              </a:rPr>
              <a:t>OH</a:t>
            </a:r>
            <a:r>
              <a:rPr lang="en-US" baseline="30000" dirty="0" smtClean="0">
                <a:solidFill>
                  <a:srgbClr val="0070C0"/>
                </a:solidFill>
                <a:sym typeface="Wingdings" pitchFamily="2" charset="2"/>
              </a:rPr>
              <a:t>-</a:t>
            </a:r>
            <a:r>
              <a:rPr lang="en-US" dirty="0" smtClean="0">
                <a:sym typeface="Wingdings" pitchFamily="2" charset="2"/>
              </a:rPr>
              <a:t>(</a:t>
            </a:r>
            <a:r>
              <a:rPr lang="en-US" i="1" dirty="0" err="1" smtClean="0">
                <a:sym typeface="Wingdings" pitchFamily="2" charset="2"/>
              </a:rPr>
              <a:t>aq</a:t>
            </a:r>
            <a:r>
              <a:rPr lang="en-US" dirty="0" smtClean="0">
                <a:sym typeface="Wingdings" pitchFamily="2" charset="2"/>
              </a:rPr>
              <a:t>)</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Neutralization</a:t>
            </a:r>
          </a:p>
        </p:txBody>
      </p:sp>
      <p:sp>
        <p:nvSpPr>
          <p:cNvPr id="10243" name="Rectangle 3"/>
          <p:cNvSpPr>
            <a:spLocks noGrp="1" noChangeArrowheads="1"/>
          </p:cNvSpPr>
          <p:nvPr>
            <p:ph type="body" idx="1"/>
          </p:nvPr>
        </p:nvSpPr>
        <p:spPr>
          <a:xfrm>
            <a:off x="439877" y="1827213"/>
            <a:ext cx="7848600" cy="2973387"/>
          </a:xfrm>
        </p:spPr>
        <p:txBody>
          <a:bodyPr/>
          <a:lstStyle/>
          <a:p>
            <a:pPr eaLnBrk="1" hangingPunct="1"/>
            <a:r>
              <a:rPr lang="en-US" dirty="0" smtClean="0"/>
              <a:t>A reaction between an acid and a base is referred to as a neutralization reaction</a:t>
            </a:r>
          </a:p>
          <a:p>
            <a:pPr lvl="1" eaLnBrk="1" hangingPunct="1"/>
            <a:r>
              <a:rPr lang="en-US" dirty="0" smtClean="0"/>
              <a:t>Always produces water (H</a:t>
            </a:r>
            <a:r>
              <a:rPr lang="en-US" baseline="-25000" dirty="0" smtClean="0"/>
              <a:t>2</a:t>
            </a:r>
            <a:r>
              <a:rPr lang="en-US" dirty="0" smtClean="0"/>
              <a:t>O) and a salt</a:t>
            </a:r>
          </a:p>
          <a:p>
            <a:pPr lvl="1" eaLnBrk="1" hangingPunct="1"/>
            <a:endParaRPr lang="en-US" dirty="0" smtClean="0"/>
          </a:p>
          <a:p>
            <a:pPr lvl="1" algn="ctr" eaLnBrk="1" hangingPunct="1">
              <a:buFont typeface="Wingdings" pitchFamily="2" charset="2"/>
              <a:buNone/>
            </a:pPr>
            <a:r>
              <a:rPr lang="en-US" dirty="0" err="1" smtClean="0">
                <a:solidFill>
                  <a:srgbClr val="0070C0"/>
                </a:solidFill>
              </a:rPr>
              <a:t>H</a:t>
            </a:r>
            <a:r>
              <a:rPr lang="en-US" dirty="0" err="1" smtClean="0"/>
              <a:t>Cl</a:t>
            </a:r>
            <a:r>
              <a:rPr lang="en-US" dirty="0" smtClean="0"/>
              <a:t>(</a:t>
            </a:r>
            <a:r>
              <a:rPr lang="en-US" i="1" dirty="0" err="1" smtClean="0"/>
              <a:t>aq</a:t>
            </a:r>
            <a:r>
              <a:rPr lang="en-US" dirty="0" smtClean="0"/>
              <a:t>) + </a:t>
            </a:r>
            <a:r>
              <a:rPr lang="en-US" dirty="0" err="1" smtClean="0"/>
              <a:t>Na</a:t>
            </a:r>
            <a:r>
              <a:rPr lang="en-US" dirty="0" err="1" smtClean="0">
                <a:solidFill>
                  <a:srgbClr val="0070C0"/>
                </a:solidFill>
              </a:rPr>
              <a:t>OH</a:t>
            </a:r>
            <a:r>
              <a:rPr lang="en-US" dirty="0" smtClean="0"/>
              <a:t>(</a:t>
            </a:r>
            <a:r>
              <a:rPr lang="en-US" i="1" dirty="0" err="1" smtClean="0"/>
              <a:t>aq</a:t>
            </a:r>
            <a:r>
              <a:rPr lang="en-US" dirty="0" smtClean="0"/>
              <a:t>) </a:t>
            </a:r>
            <a:r>
              <a:rPr lang="en-US" dirty="0" smtClean="0">
                <a:sym typeface="Wingdings" pitchFamily="2" charset="2"/>
              </a:rPr>
              <a:t> </a:t>
            </a:r>
            <a:r>
              <a:rPr lang="en-US" dirty="0" err="1" smtClean="0">
                <a:sym typeface="Wingdings" pitchFamily="2" charset="2"/>
              </a:rPr>
              <a:t>NaCl</a:t>
            </a:r>
            <a:r>
              <a:rPr lang="en-US" dirty="0" smtClean="0">
                <a:sym typeface="Wingdings" pitchFamily="2" charset="2"/>
              </a:rPr>
              <a:t>(</a:t>
            </a:r>
            <a:r>
              <a:rPr lang="en-US" i="1" dirty="0" err="1" smtClean="0">
                <a:sym typeface="Wingdings" pitchFamily="2" charset="2"/>
              </a:rPr>
              <a:t>aq</a:t>
            </a:r>
            <a:r>
              <a:rPr lang="en-US" dirty="0" smtClean="0">
                <a:sym typeface="Wingdings" pitchFamily="2" charset="2"/>
              </a:rPr>
              <a:t>) + </a:t>
            </a:r>
            <a:r>
              <a:rPr lang="en-US" dirty="0" smtClean="0">
                <a:solidFill>
                  <a:srgbClr val="0070C0"/>
                </a:solidFill>
                <a:sym typeface="Wingdings" pitchFamily="2" charset="2"/>
              </a:rPr>
              <a:t>H</a:t>
            </a:r>
            <a:r>
              <a:rPr lang="en-US" baseline="-25000" dirty="0" smtClean="0">
                <a:solidFill>
                  <a:srgbClr val="0070C0"/>
                </a:solidFill>
                <a:sym typeface="Wingdings" pitchFamily="2" charset="2"/>
              </a:rPr>
              <a:t>2</a:t>
            </a:r>
            <a:r>
              <a:rPr lang="en-US" dirty="0" smtClean="0">
                <a:solidFill>
                  <a:srgbClr val="0070C0"/>
                </a:solidFill>
                <a:sym typeface="Wingdings" pitchFamily="2" charset="2"/>
              </a:rPr>
              <a:t>O</a:t>
            </a:r>
            <a:r>
              <a:rPr lang="en-US" dirty="0" smtClean="0">
                <a:sym typeface="Wingdings" pitchFamily="2" charset="2"/>
              </a:rPr>
              <a:t>(</a:t>
            </a:r>
            <a:r>
              <a:rPr lang="en-US" i="1" dirty="0" smtClean="0">
                <a:sym typeface="Wingdings" pitchFamily="2" charset="2"/>
              </a:rPr>
              <a:t>l</a:t>
            </a:r>
            <a:r>
              <a:rPr lang="en-US" dirty="0" smtClean="0">
                <a:sym typeface="Wingdings" pitchFamily="2" charset="2"/>
              </a:rPr>
              <a:t>)</a:t>
            </a:r>
            <a:endParaRPr lang="en-US" dirty="0" smtClean="0"/>
          </a:p>
        </p:txBody>
      </p:sp>
      <p:sp>
        <p:nvSpPr>
          <p:cNvPr id="10244" name="Text Box 4"/>
          <p:cNvSpPr txBox="1">
            <a:spLocks noChangeArrowheads="1"/>
          </p:cNvSpPr>
          <p:nvPr/>
        </p:nvSpPr>
        <p:spPr bwMode="auto">
          <a:xfrm>
            <a:off x="5098464" y="4648200"/>
            <a:ext cx="957313" cy="477054"/>
          </a:xfrm>
          <a:prstGeom prst="rect">
            <a:avLst/>
          </a:prstGeom>
          <a:noFill/>
          <a:ln w="9525">
            <a:noFill/>
            <a:miter lim="800000"/>
            <a:headEnd/>
            <a:tailEnd/>
          </a:ln>
        </p:spPr>
        <p:txBody>
          <a:bodyPr wrap="none">
            <a:spAutoFit/>
          </a:bodyPr>
          <a:lstStyle/>
          <a:p>
            <a:r>
              <a:rPr lang="en-US" sz="2500" dirty="0" smtClean="0">
                <a:solidFill>
                  <a:srgbClr val="FF3300"/>
                </a:solidFill>
              </a:rPr>
              <a:t>“Salt”</a:t>
            </a:r>
            <a:endParaRPr lang="en-US" sz="2500" dirty="0">
              <a:solidFill>
                <a:srgbClr val="FF3300"/>
              </a:solidFill>
            </a:endParaRPr>
          </a:p>
        </p:txBody>
      </p:sp>
      <p:sp>
        <p:nvSpPr>
          <p:cNvPr id="10245" name="Text Box 6"/>
          <p:cNvSpPr txBox="1">
            <a:spLocks noChangeArrowheads="1"/>
          </p:cNvSpPr>
          <p:nvPr/>
        </p:nvSpPr>
        <p:spPr bwMode="auto">
          <a:xfrm>
            <a:off x="6622464" y="4648200"/>
            <a:ext cx="1138238" cy="473075"/>
          </a:xfrm>
          <a:prstGeom prst="rect">
            <a:avLst/>
          </a:prstGeom>
          <a:noFill/>
          <a:ln w="9525">
            <a:noFill/>
            <a:miter lim="800000"/>
            <a:headEnd/>
            <a:tailEnd/>
          </a:ln>
        </p:spPr>
        <p:txBody>
          <a:bodyPr wrap="none">
            <a:spAutoFit/>
          </a:bodyPr>
          <a:lstStyle/>
          <a:p>
            <a:r>
              <a:rPr lang="en-US" sz="2500">
                <a:solidFill>
                  <a:srgbClr val="FF3300"/>
                </a:solidFill>
              </a:rPr>
              <a:t>Water</a:t>
            </a:r>
          </a:p>
        </p:txBody>
      </p:sp>
      <p:sp>
        <p:nvSpPr>
          <p:cNvPr id="10246" name="Text Box 7"/>
          <p:cNvSpPr txBox="1">
            <a:spLocks noChangeArrowheads="1"/>
          </p:cNvSpPr>
          <p:nvPr/>
        </p:nvSpPr>
        <p:spPr bwMode="auto">
          <a:xfrm>
            <a:off x="1620978" y="4648200"/>
            <a:ext cx="852488" cy="473075"/>
          </a:xfrm>
          <a:prstGeom prst="rect">
            <a:avLst/>
          </a:prstGeom>
          <a:noFill/>
          <a:ln w="9525">
            <a:noFill/>
            <a:miter lim="800000"/>
            <a:headEnd/>
            <a:tailEnd/>
          </a:ln>
        </p:spPr>
        <p:txBody>
          <a:bodyPr wrap="none">
            <a:spAutoFit/>
          </a:bodyPr>
          <a:lstStyle/>
          <a:p>
            <a:r>
              <a:rPr lang="en-US" sz="2500" dirty="0">
                <a:solidFill>
                  <a:srgbClr val="FF3300"/>
                </a:solidFill>
              </a:rPr>
              <a:t>Acid</a:t>
            </a:r>
          </a:p>
        </p:txBody>
      </p:sp>
      <p:sp>
        <p:nvSpPr>
          <p:cNvPr id="10247" name="Text Box 8"/>
          <p:cNvSpPr txBox="1">
            <a:spLocks noChangeArrowheads="1"/>
          </p:cNvSpPr>
          <p:nvPr/>
        </p:nvSpPr>
        <p:spPr bwMode="auto">
          <a:xfrm>
            <a:off x="3297378" y="4648200"/>
            <a:ext cx="946150" cy="473075"/>
          </a:xfrm>
          <a:prstGeom prst="rect">
            <a:avLst/>
          </a:prstGeom>
          <a:noFill/>
          <a:ln w="9525">
            <a:noFill/>
            <a:miter lim="800000"/>
            <a:headEnd/>
            <a:tailEnd/>
          </a:ln>
        </p:spPr>
        <p:txBody>
          <a:bodyPr wrap="none">
            <a:spAutoFit/>
          </a:bodyPr>
          <a:lstStyle/>
          <a:p>
            <a:r>
              <a:rPr lang="en-US" sz="2500">
                <a:solidFill>
                  <a:srgbClr val="FF3300"/>
                </a:solidFill>
              </a:rPr>
              <a:t>Base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Net Ionic Equ. for Neutralization</a:t>
            </a:r>
          </a:p>
        </p:txBody>
      </p:sp>
      <p:sp>
        <p:nvSpPr>
          <p:cNvPr id="11267" name="Rectangle 3"/>
          <p:cNvSpPr>
            <a:spLocks noGrp="1" noChangeArrowheads="1"/>
          </p:cNvSpPr>
          <p:nvPr>
            <p:ph type="body" idx="1"/>
          </p:nvPr>
        </p:nvSpPr>
        <p:spPr>
          <a:xfrm>
            <a:off x="647699" y="1588220"/>
            <a:ext cx="8382000" cy="4114800"/>
          </a:xfrm>
        </p:spPr>
        <p:txBody>
          <a:bodyPr/>
          <a:lstStyle/>
          <a:p>
            <a:pPr eaLnBrk="1" hangingPunct="1"/>
            <a:r>
              <a:rPr lang="en-US" dirty="0" err="1" smtClean="0">
                <a:solidFill>
                  <a:srgbClr val="0070C0"/>
                </a:solidFill>
              </a:rPr>
              <a:t>H</a:t>
            </a:r>
            <a:r>
              <a:rPr lang="en-US" dirty="0" err="1" smtClean="0"/>
              <a:t>Cl</a:t>
            </a:r>
            <a:r>
              <a:rPr lang="en-US" dirty="0" smtClean="0"/>
              <a:t>(</a:t>
            </a:r>
            <a:r>
              <a:rPr lang="en-US" i="1" dirty="0" err="1" smtClean="0"/>
              <a:t>aq</a:t>
            </a:r>
            <a:r>
              <a:rPr lang="en-US" dirty="0" smtClean="0"/>
              <a:t>) + </a:t>
            </a:r>
            <a:r>
              <a:rPr lang="en-US" dirty="0" err="1" smtClean="0"/>
              <a:t>Na</a:t>
            </a:r>
            <a:r>
              <a:rPr lang="en-US" dirty="0" err="1" smtClean="0">
                <a:solidFill>
                  <a:srgbClr val="0070C0"/>
                </a:solidFill>
              </a:rPr>
              <a:t>OH</a:t>
            </a:r>
            <a:r>
              <a:rPr lang="en-US" dirty="0" smtClean="0"/>
              <a:t>(</a:t>
            </a:r>
            <a:r>
              <a:rPr lang="en-US" i="1" dirty="0" err="1" smtClean="0"/>
              <a:t>aq</a:t>
            </a:r>
            <a:r>
              <a:rPr lang="en-US" dirty="0" smtClean="0"/>
              <a:t>) </a:t>
            </a:r>
            <a:r>
              <a:rPr lang="en-US" dirty="0" smtClean="0">
                <a:sym typeface="Symbol"/>
              </a:rPr>
              <a:t></a:t>
            </a:r>
            <a:r>
              <a:rPr lang="en-US" dirty="0" smtClean="0">
                <a:sym typeface="Wingdings" pitchFamily="2" charset="2"/>
              </a:rPr>
              <a:t> </a:t>
            </a:r>
            <a:r>
              <a:rPr lang="en-US" dirty="0" err="1" smtClean="0">
                <a:sym typeface="Wingdings" pitchFamily="2" charset="2"/>
              </a:rPr>
              <a:t>NaCl</a:t>
            </a:r>
            <a:r>
              <a:rPr lang="en-US" dirty="0" smtClean="0">
                <a:sym typeface="Wingdings" pitchFamily="2" charset="2"/>
              </a:rPr>
              <a:t>(</a:t>
            </a:r>
            <a:r>
              <a:rPr lang="en-US" i="1" dirty="0" err="1" smtClean="0">
                <a:sym typeface="Wingdings" pitchFamily="2" charset="2"/>
              </a:rPr>
              <a:t>aq</a:t>
            </a:r>
            <a:r>
              <a:rPr lang="en-US" dirty="0" smtClean="0">
                <a:sym typeface="Wingdings" pitchFamily="2" charset="2"/>
              </a:rPr>
              <a:t>) + </a:t>
            </a:r>
            <a:r>
              <a:rPr lang="en-US" dirty="0" smtClean="0">
                <a:solidFill>
                  <a:srgbClr val="0070C0"/>
                </a:solidFill>
                <a:sym typeface="Wingdings" pitchFamily="2" charset="2"/>
              </a:rPr>
              <a:t>H</a:t>
            </a:r>
            <a:r>
              <a:rPr lang="en-US" baseline="-25000" dirty="0" smtClean="0">
                <a:solidFill>
                  <a:srgbClr val="0070C0"/>
                </a:solidFill>
                <a:sym typeface="Wingdings" pitchFamily="2" charset="2"/>
              </a:rPr>
              <a:t>2</a:t>
            </a:r>
            <a:r>
              <a:rPr lang="en-US" dirty="0" smtClean="0">
                <a:solidFill>
                  <a:srgbClr val="0070C0"/>
                </a:solidFill>
                <a:sym typeface="Wingdings" pitchFamily="2" charset="2"/>
              </a:rPr>
              <a:t>O</a:t>
            </a:r>
            <a:r>
              <a:rPr lang="en-US" dirty="0" smtClean="0">
                <a:sym typeface="Wingdings" pitchFamily="2" charset="2"/>
              </a:rPr>
              <a:t>(</a:t>
            </a:r>
            <a:r>
              <a:rPr lang="en-US" i="1" dirty="0" smtClean="0">
                <a:sym typeface="Wingdings" pitchFamily="2" charset="2"/>
              </a:rPr>
              <a:t>l</a:t>
            </a:r>
            <a:r>
              <a:rPr lang="en-US" dirty="0" smtClean="0">
                <a:sym typeface="Wingdings" pitchFamily="2" charset="2"/>
              </a:rPr>
              <a:t>)</a:t>
            </a:r>
          </a:p>
        </p:txBody>
      </p:sp>
      <p:sp>
        <p:nvSpPr>
          <p:cNvPr id="11268" name="Text Box 4"/>
          <p:cNvSpPr txBox="1">
            <a:spLocks noChangeArrowheads="1"/>
          </p:cNvSpPr>
          <p:nvPr/>
        </p:nvSpPr>
        <p:spPr bwMode="auto">
          <a:xfrm>
            <a:off x="5399803" y="2438400"/>
            <a:ext cx="804863" cy="473075"/>
          </a:xfrm>
          <a:prstGeom prst="rect">
            <a:avLst/>
          </a:prstGeom>
          <a:noFill/>
          <a:ln w="9525">
            <a:noFill/>
            <a:miter lim="800000"/>
            <a:headEnd/>
            <a:tailEnd/>
          </a:ln>
        </p:spPr>
        <p:txBody>
          <a:bodyPr wrap="none">
            <a:spAutoFit/>
          </a:bodyPr>
          <a:lstStyle/>
          <a:p>
            <a:r>
              <a:rPr lang="en-US" sz="2500">
                <a:solidFill>
                  <a:srgbClr val="FF3300"/>
                </a:solidFill>
              </a:rPr>
              <a:t>Salt</a:t>
            </a:r>
          </a:p>
        </p:txBody>
      </p:sp>
      <p:sp>
        <p:nvSpPr>
          <p:cNvPr id="11269" name="Text Box 5"/>
          <p:cNvSpPr txBox="1">
            <a:spLocks noChangeArrowheads="1"/>
          </p:cNvSpPr>
          <p:nvPr/>
        </p:nvSpPr>
        <p:spPr bwMode="auto">
          <a:xfrm>
            <a:off x="7076203" y="2438400"/>
            <a:ext cx="1138238" cy="473075"/>
          </a:xfrm>
          <a:prstGeom prst="rect">
            <a:avLst/>
          </a:prstGeom>
          <a:noFill/>
          <a:ln w="9525">
            <a:noFill/>
            <a:miter lim="800000"/>
            <a:headEnd/>
            <a:tailEnd/>
          </a:ln>
        </p:spPr>
        <p:txBody>
          <a:bodyPr wrap="none">
            <a:spAutoFit/>
          </a:bodyPr>
          <a:lstStyle/>
          <a:p>
            <a:r>
              <a:rPr lang="en-US" sz="2500">
                <a:solidFill>
                  <a:srgbClr val="FF3300"/>
                </a:solidFill>
              </a:rPr>
              <a:t>Water</a:t>
            </a:r>
          </a:p>
        </p:txBody>
      </p:sp>
      <p:sp>
        <p:nvSpPr>
          <p:cNvPr id="11270" name="Text Box 6"/>
          <p:cNvSpPr txBox="1">
            <a:spLocks noChangeArrowheads="1"/>
          </p:cNvSpPr>
          <p:nvPr/>
        </p:nvSpPr>
        <p:spPr bwMode="auto">
          <a:xfrm>
            <a:off x="1201879" y="2438400"/>
            <a:ext cx="852488" cy="473075"/>
          </a:xfrm>
          <a:prstGeom prst="rect">
            <a:avLst/>
          </a:prstGeom>
          <a:noFill/>
          <a:ln w="9525">
            <a:noFill/>
            <a:miter lim="800000"/>
            <a:headEnd/>
            <a:tailEnd/>
          </a:ln>
        </p:spPr>
        <p:txBody>
          <a:bodyPr wrap="none">
            <a:spAutoFit/>
          </a:bodyPr>
          <a:lstStyle/>
          <a:p>
            <a:r>
              <a:rPr lang="en-US" sz="2500">
                <a:solidFill>
                  <a:srgbClr val="FF3300"/>
                </a:solidFill>
              </a:rPr>
              <a:t>Acid</a:t>
            </a:r>
          </a:p>
        </p:txBody>
      </p:sp>
      <p:sp>
        <p:nvSpPr>
          <p:cNvPr id="11271" name="Text Box 7"/>
          <p:cNvSpPr txBox="1">
            <a:spLocks noChangeArrowheads="1"/>
          </p:cNvSpPr>
          <p:nvPr/>
        </p:nvSpPr>
        <p:spPr bwMode="auto">
          <a:xfrm>
            <a:off x="3335479" y="2438400"/>
            <a:ext cx="946150" cy="473075"/>
          </a:xfrm>
          <a:prstGeom prst="rect">
            <a:avLst/>
          </a:prstGeom>
          <a:noFill/>
          <a:ln w="9525">
            <a:noFill/>
            <a:miter lim="800000"/>
            <a:headEnd/>
            <a:tailEnd/>
          </a:ln>
        </p:spPr>
        <p:txBody>
          <a:bodyPr wrap="none">
            <a:spAutoFit/>
          </a:bodyPr>
          <a:lstStyle/>
          <a:p>
            <a:r>
              <a:rPr lang="en-US" sz="2500">
                <a:solidFill>
                  <a:srgbClr val="FF3300"/>
                </a:solidFill>
              </a:rPr>
              <a:t>Base</a:t>
            </a:r>
          </a:p>
        </p:txBody>
      </p:sp>
      <p:sp>
        <p:nvSpPr>
          <p:cNvPr id="11272" name="Text Box 8"/>
          <p:cNvSpPr txBox="1">
            <a:spLocks noChangeArrowheads="1"/>
          </p:cNvSpPr>
          <p:nvPr/>
        </p:nvSpPr>
        <p:spPr bwMode="auto">
          <a:xfrm>
            <a:off x="152400" y="3581400"/>
            <a:ext cx="8991600" cy="907941"/>
          </a:xfrm>
          <a:prstGeom prst="rect">
            <a:avLst/>
          </a:prstGeom>
          <a:noFill/>
          <a:ln w="9525">
            <a:noFill/>
            <a:miter lim="800000"/>
            <a:headEnd/>
            <a:tailEnd/>
          </a:ln>
        </p:spPr>
        <p:txBody>
          <a:bodyPr>
            <a:spAutoFit/>
          </a:bodyPr>
          <a:lstStyle/>
          <a:p>
            <a:r>
              <a:rPr lang="en-US" sz="2500" dirty="0"/>
              <a:t>H</a:t>
            </a:r>
            <a:r>
              <a:rPr lang="en-US" sz="2500" baseline="30000" dirty="0"/>
              <a:t>+</a:t>
            </a:r>
            <a:r>
              <a:rPr lang="en-US" sz="2500" dirty="0"/>
              <a:t>(</a:t>
            </a:r>
            <a:r>
              <a:rPr lang="en-US" sz="2500" i="1" dirty="0" err="1"/>
              <a:t>aq</a:t>
            </a:r>
            <a:r>
              <a:rPr lang="en-US" sz="2500" dirty="0"/>
              <a:t>) + </a:t>
            </a:r>
            <a:r>
              <a:rPr lang="en-US" sz="2500" dirty="0" err="1">
                <a:solidFill>
                  <a:srgbClr val="0070C0"/>
                </a:solidFill>
              </a:rPr>
              <a:t>Cl</a:t>
            </a:r>
            <a:r>
              <a:rPr lang="en-US" sz="2500" baseline="30000" dirty="0">
                <a:solidFill>
                  <a:srgbClr val="0070C0"/>
                </a:solidFill>
              </a:rPr>
              <a:t>-</a:t>
            </a:r>
            <a:r>
              <a:rPr lang="en-US" sz="2500" dirty="0">
                <a:solidFill>
                  <a:srgbClr val="0070C0"/>
                </a:solidFill>
              </a:rPr>
              <a:t>(</a:t>
            </a:r>
            <a:r>
              <a:rPr lang="en-US" sz="2500" i="1" dirty="0" err="1">
                <a:solidFill>
                  <a:srgbClr val="0070C0"/>
                </a:solidFill>
              </a:rPr>
              <a:t>aq</a:t>
            </a:r>
            <a:r>
              <a:rPr lang="en-US" sz="2500" dirty="0">
                <a:solidFill>
                  <a:srgbClr val="0070C0"/>
                </a:solidFill>
              </a:rPr>
              <a:t>) + Na</a:t>
            </a:r>
            <a:r>
              <a:rPr lang="en-US" sz="2500" baseline="30000" dirty="0">
                <a:solidFill>
                  <a:srgbClr val="0070C0"/>
                </a:solidFill>
              </a:rPr>
              <a:t>+</a:t>
            </a:r>
            <a:r>
              <a:rPr lang="en-US" sz="2500" dirty="0">
                <a:solidFill>
                  <a:srgbClr val="0070C0"/>
                </a:solidFill>
              </a:rPr>
              <a:t>(</a:t>
            </a:r>
            <a:r>
              <a:rPr lang="en-US" sz="2500" i="1" dirty="0" err="1">
                <a:solidFill>
                  <a:srgbClr val="0070C0"/>
                </a:solidFill>
              </a:rPr>
              <a:t>aq</a:t>
            </a:r>
            <a:r>
              <a:rPr lang="en-US" sz="2500" dirty="0">
                <a:solidFill>
                  <a:srgbClr val="0070C0"/>
                </a:solidFill>
              </a:rPr>
              <a:t>) </a:t>
            </a:r>
            <a:r>
              <a:rPr lang="en-US" sz="2500" dirty="0"/>
              <a:t>+ OH</a:t>
            </a:r>
            <a:r>
              <a:rPr lang="en-US" sz="2500" baseline="30000" dirty="0"/>
              <a:t>-</a:t>
            </a:r>
            <a:r>
              <a:rPr lang="en-US" sz="2500" dirty="0"/>
              <a:t>(</a:t>
            </a:r>
            <a:r>
              <a:rPr lang="en-US" sz="2500" i="1" dirty="0" err="1"/>
              <a:t>aq</a:t>
            </a:r>
            <a:r>
              <a:rPr lang="en-US" sz="2500" dirty="0"/>
              <a:t>) </a:t>
            </a:r>
            <a:r>
              <a:rPr lang="en-US" sz="2800" dirty="0" smtClean="0">
                <a:sym typeface="Symbol"/>
              </a:rPr>
              <a:t></a:t>
            </a:r>
            <a:endParaRPr lang="en-US" sz="2500" dirty="0">
              <a:sym typeface="Wingdings" pitchFamily="2" charset="2"/>
            </a:endParaRPr>
          </a:p>
          <a:p>
            <a:pPr algn="r"/>
            <a:r>
              <a:rPr lang="en-US" sz="2500" dirty="0">
                <a:solidFill>
                  <a:srgbClr val="0070C0"/>
                </a:solidFill>
              </a:rPr>
              <a:t>Na</a:t>
            </a:r>
            <a:r>
              <a:rPr lang="en-US" sz="2500" baseline="30000" dirty="0">
                <a:solidFill>
                  <a:srgbClr val="0070C0"/>
                </a:solidFill>
              </a:rPr>
              <a:t>+</a:t>
            </a:r>
            <a:r>
              <a:rPr lang="en-US" sz="2500" dirty="0">
                <a:solidFill>
                  <a:srgbClr val="0070C0"/>
                </a:solidFill>
              </a:rPr>
              <a:t>(</a:t>
            </a:r>
            <a:r>
              <a:rPr lang="en-US" sz="2500" i="1" dirty="0" err="1">
                <a:solidFill>
                  <a:srgbClr val="0070C0"/>
                </a:solidFill>
              </a:rPr>
              <a:t>aq</a:t>
            </a:r>
            <a:r>
              <a:rPr lang="en-US" sz="2500" dirty="0">
                <a:solidFill>
                  <a:srgbClr val="0070C0"/>
                </a:solidFill>
              </a:rPr>
              <a:t>) + </a:t>
            </a:r>
            <a:r>
              <a:rPr lang="en-US" sz="2500" dirty="0" err="1">
                <a:solidFill>
                  <a:srgbClr val="0070C0"/>
                </a:solidFill>
              </a:rPr>
              <a:t>Cl</a:t>
            </a:r>
            <a:r>
              <a:rPr lang="en-US" sz="2500" baseline="30000" dirty="0">
                <a:solidFill>
                  <a:srgbClr val="0070C0"/>
                </a:solidFill>
              </a:rPr>
              <a:t>-</a:t>
            </a:r>
            <a:r>
              <a:rPr lang="en-US" sz="2500" dirty="0">
                <a:solidFill>
                  <a:srgbClr val="0070C0"/>
                </a:solidFill>
              </a:rPr>
              <a:t>(</a:t>
            </a:r>
            <a:r>
              <a:rPr lang="en-US" sz="2500" i="1" dirty="0" err="1">
                <a:solidFill>
                  <a:srgbClr val="0070C0"/>
                </a:solidFill>
              </a:rPr>
              <a:t>aq</a:t>
            </a:r>
            <a:r>
              <a:rPr lang="en-US" sz="2500" dirty="0">
                <a:solidFill>
                  <a:srgbClr val="0070C0"/>
                </a:solidFill>
              </a:rPr>
              <a:t>) </a:t>
            </a:r>
            <a:r>
              <a:rPr lang="en-US" sz="2500" dirty="0"/>
              <a:t>+ H</a:t>
            </a:r>
            <a:r>
              <a:rPr lang="en-US" sz="2500" baseline="-25000" dirty="0"/>
              <a:t>2</a:t>
            </a:r>
            <a:r>
              <a:rPr lang="en-US" sz="2500" dirty="0"/>
              <a:t>O(</a:t>
            </a:r>
            <a:r>
              <a:rPr lang="en-US" sz="2500" i="1" dirty="0"/>
              <a:t>l</a:t>
            </a:r>
            <a:r>
              <a:rPr lang="en-US" sz="2500" dirty="0"/>
              <a:t>)</a:t>
            </a:r>
          </a:p>
        </p:txBody>
      </p:sp>
      <p:sp>
        <p:nvSpPr>
          <p:cNvPr id="11273" name="Text Box 9"/>
          <p:cNvSpPr txBox="1">
            <a:spLocks noChangeArrowheads="1"/>
          </p:cNvSpPr>
          <p:nvPr/>
        </p:nvSpPr>
        <p:spPr bwMode="auto">
          <a:xfrm>
            <a:off x="3276600" y="3124200"/>
            <a:ext cx="2482850" cy="366713"/>
          </a:xfrm>
          <a:prstGeom prst="rect">
            <a:avLst/>
          </a:prstGeom>
          <a:noFill/>
          <a:ln w="9525">
            <a:noFill/>
            <a:miter lim="800000"/>
            <a:headEnd/>
            <a:tailEnd/>
          </a:ln>
        </p:spPr>
        <p:txBody>
          <a:bodyPr wrap="none">
            <a:spAutoFit/>
          </a:bodyPr>
          <a:lstStyle/>
          <a:p>
            <a:r>
              <a:rPr lang="en-US">
                <a:solidFill>
                  <a:srgbClr val="66FF33"/>
                </a:solidFill>
              </a:rPr>
              <a:t>Total Ionic Equation</a:t>
            </a:r>
          </a:p>
        </p:txBody>
      </p:sp>
      <p:sp>
        <p:nvSpPr>
          <p:cNvPr id="11274" name="Text Box 10"/>
          <p:cNvSpPr txBox="1">
            <a:spLocks noChangeArrowheads="1"/>
          </p:cNvSpPr>
          <p:nvPr/>
        </p:nvSpPr>
        <p:spPr bwMode="auto">
          <a:xfrm>
            <a:off x="2209800" y="5593771"/>
            <a:ext cx="4108817" cy="523220"/>
          </a:xfrm>
          <a:prstGeom prst="rect">
            <a:avLst/>
          </a:prstGeom>
          <a:noFill/>
          <a:ln w="9525">
            <a:solidFill>
              <a:schemeClr val="tx1"/>
            </a:solidFill>
            <a:miter lim="800000"/>
            <a:headEnd/>
            <a:tailEnd/>
          </a:ln>
        </p:spPr>
        <p:txBody>
          <a:bodyPr wrap="none">
            <a:spAutoFit/>
          </a:bodyPr>
          <a:lstStyle/>
          <a:p>
            <a:r>
              <a:rPr lang="en-US" sz="2500" dirty="0">
                <a:solidFill>
                  <a:srgbClr val="7030A0"/>
                </a:solidFill>
              </a:rPr>
              <a:t>H</a:t>
            </a:r>
            <a:r>
              <a:rPr lang="en-US" sz="2500" baseline="30000" dirty="0">
                <a:solidFill>
                  <a:srgbClr val="7030A0"/>
                </a:solidFill>
              </a:rPr>
              <a:t>+</a:t>
            </a:r>
            <a:r>
              <a:rPr lang="en-US" sz="2500" dirty="0">
                <a:solidFill>
                  <a:srgbClr val="7030A0"/>
                </a:solidFill>
              </a:rPr>
              <a:t>(</a:t>
            </a:r>
            <a:r>
              <a:rPr lang="en-US" sz="2500" i="1" dirty="0" err="1">
                <a:solidFill>
                  <a:srgbClr val="7030A0"/>
                </a:solidFill>
              </a:rPr>
              <a:t>aq</a:t>
            </a:r>
            <a:r>
              <a:rPr lang="en-US" sz="2500" dirty="0">
                <a:solidFill>
                  <a:srgbClr val="7030A0"/>
                </a:solidFill>
              </a:rPr>
              <a:t>) + OH</a:t>
            </a:r>
            <a:r>
              <a:rPr lang="en-US" sz="2500" baseline="30000" dirty="0">
                <a:solidFill>
                  <a:srgbClr val="7030A0"/>
                </a:solidFill>
              </a:rPr>
              <a:t>-</a:t>
            </a:r>
            <a:r>
              <a:rPr lang="en-US" sz="2500" dirty="0">
                <a:solidFill>
                  <a:srgbClr val="7030A0"/>
                </a:solidFill>
              </a:rPr>
              <a:t>(</a:t>
            </a:r>
            <a:r>
              <a:rPr lang="en-US" sz="2500" i="1" dirty="0" err="1">
                <a:solidFill>
                  <a:srgbClr val="7030A0"/>
                </a:solidFill>
              </a:rPr>
              <a:t>aq</a:t>
            </a:r>
            <a:r>
              <a:rPr lang="en-US" sz="2500" dirty="0">
                <a:solidFill>
                  <a:srgbClr val="7030A0"/>
                </a:solidFill>
              </a:rPr>
              <a:t>) </a:t>
            </a:r>
            <a:r>
              <a:rPr lang="en-US" sz="2800" dirty="0" smtClean="0">
                <a:solidFill>
                  <a:srgbClr val="7030A0"/>
                </a:solidFill>
                <a:sym typeface="Symbol"/>
              </a:rPr>
              <a:t></a:t>
            </a:r>
            <a:r>
              <a:rPr lang="en-US" sz="2500" dirty="0" smtClean="0">
                <a:solidFill>
                  <a:srgbClr val="7030A0"/>
                </a:solidFill>
                <a:sym typeface="Wingdings" pitchFamily="2" charset="2"/>
              </a:rPr>
              <a:t>  </a:t>
            </a:r>
            <a:r>
              <a:rPr lang="en-US" sz="2500" dirty="0">
                <a:solidFill>
                  <a:srgbClr val="7030A0"/>
                </a:solidFill>
                <a:sym typeface="Wingdings" pitchFamily="2" charset="2"/>
              </a:rPr>
              <a:t>H</a:t>
            </a:r>
            <a:r>
              <a:rPr lang="en-US" sz="2500" baseline="-25000" dirty="0">
                <a:solidFill>
                  <a:srgbClr val="7030A0"/>
                </a:solidFill>
                <a:sym typeface="Wingdings" pitchFamily="2" charset="2"/>
              </a:rPr>
              <a:t>2</a:t>
            </a:r>
            <a:r>
              <a:rPr lang="en-US" sz="2500" dirty="0">
                <a:solidFill>
                  <a:srgbClr val="7030A0"/>
                </a:solidFill>
                <a:sym typeface="Wingdings" pitchFamily="2" charset="2"/>
              </a:rPr>
              <a:t>O(</a:t>
            </a:r>
            <a:r>
              <a:rPr lang="en-US" sz="2500" i="1" dirty="0">
                <a:solidFill>
                  <a:srgbClr val="7030A0"/>
                </a:solidFill>
                <a:sym typeface="Wingdings" pitchFamily="2" charset="2"/>
              </a:rPr>
              <a:t>l</a:t>
            </a:r>
            <a:r>
              <a:rPr lang="en-US" sz="2500" dirty="0">
                <a:solidFill>
                  <a:srgbClr val="7030A0"/>
                </a:solidFill>
                <a:sym typeface="Wingdings" pitchFamily="2" charset="2"/>
              </a:rPr>
              <a:t>)</a:t>
            </a:r>
            <a:endParaRPr lang="en-US" sz="2500" dirty="0">
              <a:solidFill>
                <a:srgbClr val="7030A0"/>
              </a:solidFill>
            </a:endParaRPr>
          </a:p>
        </p:txBody>
      </p:sp>
      <p:sp>
        <p:nvSpPr>
          <p:cNvPr id="11275" name="Text Box 11"/>
          <p:cNvSpPr txBox="1">
            <a:spLocks noChangeArrowheads="1"/>
          </p:cNvSpPr>
          <p:nvPr/>
        </p:nvSpPr>
        <p:spPr bwMode="auto">
          <a:xfrm>
            <a:off x="3429000" y="4852553"/>
            <a:ext cx="2311400" cy="366713"/>
          </a:xfrm>
          <a:prstGeom prst="rect">
            <a:avLst/>
          </a:prstGeom>
          <a:noFill/>
          <a:ln w="9525">
            <a:noFill/>
            <a:miter lim="800000"/>
            <a:headEnd/>
            <a:tailEnd/>
          </a:ln>
        </p:spPr>
        <p:txBody>
          <a:bodyPr wrap="none">
            <a:spAutoFit/>
          </a:bodyPr>
          <a:lstStyle/>
          <a:p>
            <a:r>
              <a:rPr lang="en-US" dirty="0">
                <a:solidFill>
                  <a:srgbClr val="66FF33"/>
                </a:solidFill>
              </a:rPr>
              <a:t>Net Ionic Equation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200" dirty="0" smtClean="0"/>
              <a:t>Section </a:t>
            </a:r>
            <a:r>
              <a:rPr lang="en-US" sz="3200" dirty="0" smtClean="0"/>
              <a:t>4.9</a:t>
            </a:r>
            <a:r>
              <a:rPr lang="en-US" sz="3200" dirty="0" smtClean="0"/>
              <a:t/>
            </a:r>
            <a:br>
              <a:rPr lang="en-US" sz="3200" dirty="0" smtClean="0"/>
            </a:br>
            <a:r>
              <a:rPr lang="en-US" sz="3200" dirty="0" smtClean="0"/>
              <a:t>Oxidation-Reduction Reactions</a:t>
            </a:r>
          </a:p>
        </p:txBody>
      </p:sp>
      <p:sp>
        <p:nvSpPr>
          <p:cNvPr id="12291" name="Rectangle 3"/>
          <p:cNvSpPr>
            <a:spLocks noGrp="1" noChangeArrowheads="1"/>
          </p:cNvSpPr>
          <p:nvPr>
            <p:ph type="body" idx="1"/>
          </p:nvPr>
        </p:nvSpPr>
        <p:spPr>
          <a:xfrm>
            <a:off x="914400" y="1827213"/>
            <a:ext cx="8001000" cy="3125787"/>
          </a:xfrm>
        </p:spPr>
        <p:txBody>
          <a:bodyPr/>
          <a:lstStyle/>
          <a:p>
            <a:pPr eaLnBrk="1" hangingPunct="1"/>
            <a:r>
              <a:rPr lang="en-US" dirty="0" smtClean="0">
                <a:solidFill>
                  <a:srgbClr val="FF0000"/>
                </a:solidFill>
              </a:rPr>
              <a:t>Oxidation/Reduction</a:t>
            </a:r>
            <a:r>
              <a:rPr lang="en-US" dirty="0" smtClean="0"/>
              <a:t>, often called </a:t>
            </a:r>
            <a:r>
              <a:rPr lang="en-US" dirty="0" err="1" smtClean="0"/>
              <a:t>redox</a:t>
            </a:r>
            <a:r>
              <a:rPr lang="en-US" dirty="0" smtClean="0"/>
              <a:t> reactions, involve the transfer of electrons between compounds</a:t>
            </a:r>
          </a:p>
          <a:p>
            <a:pPr lvl="1" eaLnBrk="1" hangingPunct="1"/>
            <a:r>
              <a:rPr lang="en-US" dirty="0" smtClean="0">
                <a:solidFill>
                  <a:srgbClr val="FF3300"/>
                </a:solidFill>
              </a:rPr>
              <a:t>Oxidation</a:t>
            </a:r>
            <a:r>
              <a:rPr lang="en-US" dirty="0" smtClean="0"/>
              <a:t> occurs when species </a:t>
            </a:r>
            <a:r>
              <a:rPr lang="en-US" i="1" dirty="0" smtClean="0"/>
              <a:t>lose electrons</a:t>
            </a:r>
          </a:p>
          <a:p>
            <a:pPr lvl="1" eaLnBrk="1" hangingPunct="1"/>
            <a:r>
              <a:rPr lang="en-US" dirty="0" smtClean="0">
                <a:solidFill>
                  <a:srgbClr val="FF3300"/>
                </a:solidFill>
              </a:rPr>
              <a:t>Reduction</a:t>
            </a:r>
            <a:r>
              <a:rPr lang="en-US" dirty="0" smtClean="0"/>
              <a:t> occurs when species </a:t>
            </a:r>
            <a:r>
              <a:rPr lang="en-US" i="1" dirty="0" smtClean="0"/>
              <a:t>gain electrons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Assigning Oxidation Numbers</a:t>
            </a:r>
          </a:p>
        </p:txBody>
      </p:sp>
      <p:sp>
        <p:nvSpPr>
          <p:cNvPr id="13315" name="Rectangle 3"/>
          <p:cNvSpPr>
            <a:spLocks noGrp="1" noChangeArrowheads="1"/>
          </p:cNvSpPr>
          <p:nvPr>
            <p:ph type="body" idx="1"/>
          </p:nvPr>
        </p:nvSpPr>
        <p:spPr/>
        <p:txBody>
          <a:bodyPr/>
          <a:lstStyle/>
          <a:p>
            <a:pPr marL="552450" indent="-552450" eaLnBrk="1" hangingPunct="1">
              <a:lnSpc>
                <a:spcPct val="90000"/>
              </a:lnSpc>
              <a:buFont typeface="Wingdings" pitchFamily="2" charset="2"/>
              <a:buAutoNum type="arabicPeriod"/>
            </a:pPr>
            <a:r>
              <a:rPr lang="en-US" sz="2500" smtClean="0"/>
              <a:t>Any atom in its elemental form has an oxidation state of 0</a:t>
            </a:r>
          </a:p>
          <a:p>
            <a:pPr marL="552450" indent="-552450" eaLnBrk="1" hangingPunct="1">
              <a:lnSpc>
                <a:spcPct val="90000"/>
              </a:lnSpc>
              <a:buFont typeface="Wingdings" pitchFamily="2" charset="2"/>
              <a:buAutoNum type="arabicPeriod"/>
            </a:pPr>
            <a:r>
              <a:rPr lang="en-US" sz="2500" smtClean="0"/>
              <a:t>Any monatomic ion has the same oxidation number as charge</a:t>
            </a:r>
          </a:p>
          <a:p>
            <a:pPr marL="552450" indent="-552450" eaLnBrk="1" hangingPunct="1">
              <a:lnSpc>
                <a:spcPct val="90000"/>
              </a:lnSpc>
              <a:buFont typeface="Wingdings" pitchFamily="2" charset="2"/>
              <a:buAutoNum type="arabicPeriod"/>
            </a:pPr>
            <a:r>
              <a:rPr lang="en-US" sz="2500" smtClean="0"/>
              <a:t>Nonmetals typically have negative oxidation numbers (although sometimes positive) and are typically determined by analyzing the other atoms present</a:t>
            </a:r>
          </a:p>
          <a:p>
            <a:pPr marL="552450" indent="-552450" eaLnBrk="1" hangingPunct="1">
              <a:lnSpc>
                <a:spcPct val="90000"/>
              </a:lnSpc>
              <a:buFont typeface="Wingdings" pitchFamily="2" charset="2"/>
              <a:buAutoNum type="arabicPeriod"/>
            </a:pPr>
            <a:r>
              <a:rPr lang="en-US" sz="2500" smtClean="0"/>
              <a:t>All oxidation numbers must add up to the total charge for the compound or 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Assigning Oxidation Numbers</a:t>
            </a:r>
          </a:p>
        </p:txBody>
      </p:sp>
      <p:sp>
        <p:nvSpPr>
          <p:cNvPr id="14339" name="Rectangle 4"/>
          <p:cNvSpPr>
            <a:spLocks noGrp="1" noChangeArrowheads="1"/>
          </p:cNvSpPr>
          <p:nvPr>
            <p:ph type="body" sz="half" idx="1"/>
          </p:nvPr>
        </p:nvSpPr>
        <p:spPr/>
        <p:txBody>
          <a:bodyPr/>
          <a:lstStyle/>
          <a:p>
            <a:pPr marL="0" indent="0" eaLnBrk="1" hangingPunct="1">
              <a:buFont typeface="Wingdings" pitchFamily="2" charset="2"/>
              <a:buNone/>
            </a:pPr>
            <a:r>
              <a:rPr lang="en-US" sz="2500" dirty="0" smtClean="0"/>
              <a:t>Refer to Pg. </a:t>
            </a:r>
            <a:r>
              <a:rPr lang="en-US" sz="2500" dirty="0" smtClean="0"/>
              <a:t>149 </a:t>
            </a:r>
            <a:r>
              <a:rPr lang="en-US" sz="2500" dirty="0" smtClean="0"/>
              <a:t>for rules on assigning oxidation number</a:t>
            </a:r>
          </a:p>
          <a:p>
            <a:pPr marL="0" indent="0" eaLnBrk="1" hangingPunct="1"/>
            <a:r>
              <a:rPr lang="en-US" sz="2500" dirty="0" smtClean="0"/>
              <a:t>   </a:t>
            </a:r>
            <a:r>
              <a:rPr lang="en-US" sz="2500" dirty="0" err="1" smtClean="0"/>
              <a:t>PbO</a:t>
            </a:r>
            <a:endParaRPr lang="en-US" sz="2500" dirty="0" smtClean="0"/>
          </a:p>
          <a:p>
            <a:pPr marL="0" indent="0" eaLnBrk="1" hangingPunct="1"/>
            <a:r>
              <a:rPr lang="en-US" sz="2500" dirty="0" smtClean="0"/>
              <a:t>   MnCl</a:t>
            </a:r>
            <a:r>
              <a:rPr lang="en-US" sz="2500" baseline="-25000" dirty="0" smtClean="0"/>
              <a:t>2</a:t>
            </a:r>
            <a:endParaRPr lang="en-US" sz="2500" dirty="0" smtClean="0"/>
          </a:p>
          <a:p>
            <a:pPr marL="0" indent="0" eaLnBrk="1" hangingPunct="1"/>
            <a:r>
              <a:rPr lang="en-US" sz="2500" dirty="0" smtClean="0"/>
              <a:t>   Na</a:t>
            </a:r>
            <a:r>
              <a:rPr lang="en-US" sz="2500" baseline="-25000" dirty="0" smtClean="0"/>
              <a:t>2</a:t>
            </a:r>
            <a:r>
              <a:rPr lang="en-US" sz="2500" dirty="0" smtClean="0"/>
              <a:t>SO</a:t>
            </a:r>
            <a:r>
              <a:rPr lang="en-US" sz="2500" baseline="-25000" dirty="0" smtClean="0"/>
              <a:t>4</a:t>
            </a:r>
            <a:endParaRPr lang="en-US" sz="2500" dirty="0" smtClean="0"/>
          </a:p>
          <a:p>
            <a:pPr marL="0" indent="0" eaLnBrk="1" hangingPunct="1"/>
            <a:r>
              <a:rPr lang="en-US" sz="2500" dirty="0" smtClean="0"/>
              <a:t>   PCl</a:t>
            </a:r>
            <a:r>
              <a:rPr lang="en-US" sz="2500" baseline="-25000" dirty="0" smtClean="0"/>
              <a:t>5</a:t>
            </a:r>
          </a:p>
          <a:p>
            <a:pPr marL="0" indent="0" eaLnBrk="1" hangingPunct="1"/>
            <a:endParaRPr lang="en-US" sz="2500" dirty="0" smtClean="0"/>
          </a:p>
          <a:p>
            <a:pPr marL="0" indent="0" eaLnBrk="1" hangingPunct="1"/>
            <a:endParaRPr lang="en-US" sz="2500" dirty="0" smtClean="0"/>
          </a:p>
        </p:txBody>
      </p:sp>
      <p:sp>
        <p:nvSpPr>
          <p:cNvPr id="14340" name="Rectangle 5"/>
          <p:cNvSpPr>
            <a:spLocks noGrp="1" noChangeArrowheads="1"/>
          </p:cNvSpPr>
          <p:nvPr>
            <p:ph type="body" sz="half" idx="2"/>
          </p:nvPr>
        </p:nvSpPr>
        <p:spPr>
          <a:xfrm>
            <a:off x="4724400" y="1827213"/>
            <a:ext cx="3959225" cy="4114800"/>
          </a:xfrm>
        </p:spPr>
        <p:txBody>
          <a:bodyPr/>
          <a:lstStyle/>
          <a:p>
            <a:pPr eaLnBrk="1" hangingPunct="1"/>
            <a:r>
              <a:rPr lang="en-US" sz="2500" smtClean="0"/>
              <a:t>See Sample Exercise 4.8 (Pg. 138)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600" dirty="0" smtClean="0"/>
              <a:t>Section 4.2  The Nature of Aqueous Solutions:  Strong and Weak Electrolytes</a:t>
            </a:r>
            <a:endParaRPr lang="en-US" sz="3600" dirty="0" smtClean="0"/>
          </a:p>
        </p:txBody>
      </p:sp>
      <p:sp>
        <p:nvSpPr>
          <p:cNvPr id="33795" name="Rectangle 3"/>
          <p:cNvSpPr>
            <a:spLocks noGrp="1" noChangeArrowheads="1"/>
          </p:cNvSpPr>
          <p:nvPr>
            <p:ph type="body" idx="1"/>
          </p:nvPr>
        </p:nvSpPr>
        <p:spPr>
          <a:xfrm>
            <a:off x="457200" y="1381989"/>
            <a:ext cx="8229600" cy="1930400"/>
          </a:xfrm>
        </p:spPr>
        <p:txBody>
          <a:bodyPr/>
          <a:lstStyle/>
          <a:p>
            <a:pPr eaLnBrk="1" hangingPunct="1"/>
            <a:r>
              <a:rPr lang="en-US" dirty="0" smtClean="0"/>
              <a:t>All solutions consist of a </a:t>
            </a:r>
            <a:r>
              <a:rPr lang="en-US" dirty="0" smtClean="0">
                <a:solidFill>
                  <a:srgbClr val="FF0000"/>
                </a:solidFill>
              </a:rPr>
              <a:t>solute</a:t>
            </a:r>
            <a:r>
              <a:rPr lang="en-US" dirty="0" smtClean="0"/>
              <a:t> and a </a:t>
            </a:r>
            <a:r>
              <a:rPr lang="en-US" dirty="0" smtClean="0">
                <a:solidFill>
                  <a:srgbClr val="FF0000"/>
                </a:solidFill>
              </a:rPr>
              <a:t>solvent</a:t>
            </a:r>
          </a:p>
          <a:p>
            <a:pPr lvl="1" eaLnBrk="1" hangingPunct="1"/>
            <a:r>
              <a:rPr lang="en-US" dirty="0" smtClean="0"/>
              <a:t>Solvent consists of the bulk material and makes up most of the volume of the solution</a:t>
            </a:r>
          </a:p>
          <a:p>
            <a:pPr lvl="1" eaLnBrk="1" hangingPunct="1"/>
            <a:r>
              <a:rPr lang="en-US" dirty="0" smtClean="0"/>
              <a:t>Solute exists as the minor constituent</a:t>
            </a:r>
          </a:p>
        </p:txBody>
      </p:sp>
      <p:pic>
        <p:nvPicPr>
          <p:cNvPr id="33796" name="Picture 4" descr="04_03"/>
          <p:cNvPicPr>
            <a:picLocks noChangeAspect="1" noChangeArrowheads="1"/>
          </p:cNvPicPr>
          <p:nvPr/>
        </p:nvPicPr>
        <p:blipFill>
          <a:blip r:embed="rId2" cstate="print"/>
          <a:srcRect/>
          <a:stretch>
            <a:fillRect/>
          </a:stretch>
        </p:blipFill>
        <p:spPr bwMode="auto">
          <a:xfrm>
            <a:off x="1112838" y="3271547"/>
            <a:ext cx="7037387" cy="3316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200" smtClean="0"/>
              <a:t>Determining Whether a Redox Rxn has Occurred</a:t>
            </a:r>
          </a:p>
        </p:txBody>
      </p:sp>
      <p:sp>
        <p:nvSpPr>
          <p:cNvPr id="15363" name="Rectangle 3"/>
          <p:cNvSpPr>
            <a:spLocks noGrp="1" noChangeArrowheads="1"/>
          </p:cNvSpPr>
          <p:nvPr>
            <p:ph type="body" idx="1"/>
          </p:nvPr>
        </p:nvSpPr>
        <p:spPr>
          <a:xfrm>
            <a:off x="1370013" y="1827213"/>
            <a:ext cx="7313612" cy="2058987"/>
          </a:xfrm>
        </p:spPr>
        <p:txBody>
          <a:bodyPr/>
          <a:lstStyle/>
          <a:p>
            <a:pPr eaLnBrk="1" hangingPunct="1"/>
            <a:r>
              <a:rPr lang="en-US" smtClean="0"/>
              <a:t>For a reaction to be qualified as a redox reaction, an oxidation state change must have occurred.</a:t>
            </a:r>
          </a:p>
          <a:p>
            <a:pPr eaLnBrk="1" hangingPunct="1"/>
            <a:r>
              <a:rPr lang="en-US" smtClean="0"/>
              <a:t>Example:</a:t>
            </a:r>
          </a:p>
        </p:txBody>
      </p:sp>
      <p:pic>
        <p:nvPicPr>
          <p:cNvPr id="15364" name="Picture 4" descr="04_13-01UN"/>
          <p:cNvPicPr>
            <a:picLocks noChangeAspect="1" noChangeArrowheads="1"/>
          </p:cNvPicPr>
          <p:nvPr/>
        </p:nvPicPr>
        <p:blipFill>
          <a:blip r:embed="rId2" cstate="print"/>
          <a:srcRect/>
          <a:stretch>
            <a:fillRect/>
          </a:stretch>
        </p:blipFill>
        <p:spPr bwMode="auto">
          <a:xfrm>
            <a:off x="914400" y="4495800"/>
            <a:ext cx="7620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The Activity Series</a:t>
            </a:r>
          </a:p>
        </p:txBody>
      </p:sp>
      <p:sp>
        <p:nvSpPr>
          <p:cNvPr id="16387" name="Rectangle 3"/>
          <p:cNvSpPr>
            <a:spLocks noGrp="1" noChangeArrowheads="1"/>
          </p:cNvSpPr>
          <p:nvPr>
            <p:ph type="body" sz="half" idx="1"/>
          </p:nvPr>
        </p:nvSpPr>
        <p:spPr>
          <a:xfrm>
            <a:off x="613063" y="1070264"/>
            <a:ext cx="3125788" cy="4218709"/>
          </a:xfrm>
        </p:spPr>
        <p:txBody>
          <a:bodyPr/>
          <a:lstStyle/>
          <a:p>
            <a:pPr eaLnBrk="1" hangingPunct="1"/>
            <a:r>
              <a:rPr lang="en-US" sz="2500" dirty="0" smtClean="0"/>
              <a:t>We can predict whether a </a:t>
            </a:r>
            <a:r>
              <a:rPr lang="en-US" sz="2500" dirty="0" err="1" smtClean="0"/>
              <a:t>redox</a:t>
            </a:r>
            <a:r>
              <a:rPr lang="en-US" sz="2500" dirty="0" smtClean="0"/>
              <a:t> reaction will occur based on its position on the </a:t>
            </a:r>
            <a:r>
              <a:rPr lang="en-US" sz="2500" dirty="0" smtClean="0">
                <a:solidFill>
                  <a:srgbClr val="FF0000"/>
                </a:solidFill>
              </a:rPr>
              <a:t>activity series</a:t>
            </a:r>
          </a:p>
          <a:p>
            <a:pPr lvl="1" eaLnBrk="1" hangingPunct="1"/>
            <a:r>
              <a:rPr lang="en-US" sz="2100" dirty="0" smtClean="0"/>
              <a:t>Any metal on the list can be oxidized by one below it</a:t>
            </a:r>
          </a:p>
        </p:txBody>
      </p:sp>
      <p:pic>
        <p:nvPicPr>
          <p:cNvPr id="16388" name="Picture 5" descr="04_T05"/>
          <p:cNvPicPr>
            <a:picLocks noChangeAspect="1" noChangeArrowheads="1"/>
          </p:cNvPicPr>
          <p:nvPr/>
        </p:nvPicPr>
        <p:blipFill>
          <a:blip r:embed="rId2" cstate="print"/>
          <a:srcRect/>
          <a:stretch>
            <a:fillRect/>
          </a:stretch>
        </p:blipFill>
        <p:spPr bwMode="auto">
          <a:xfrm>
            <a:off x="4087090" y="897082"/>
            <a:ext cx="4598988"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Examples</a:t>
            </a:r>
          </a:p>
        </p:txBody>
      </p:sp>
      <p:sp>
        <p:nvSpPr>
          <p:cNvPr id="17411" name="Rectangle 4"/>
          <p:cNvSpPr>
            <a:spLocks noGrp="1" noChangeArrowheads="1"/>
          </p:cNvSpPr>
          <p:nvPr>
            <p:ph type="body" sz="half" idx="1"/>
          </p:nvPr>
        </p:nvSpPr>
        <p:spPr>
          <a:xfrm>
            <a:off x="414050" y="1214149"/>
            <a:ext cx="4192587" cy="4114800"/>
          </a:xfrm>
        </p:spPr>
        <p:txBody>
          <a:bodyPr/>
          <a:lstStyle/>
          <a:p>
            <a:pPr marL="0" indent="0" eaLnBrk="1" hangingPunct="1">
              <a:buFont typeface="Wingdings" pitchFamily="2" charset="2"/>
              <a:buNone/>
            </a:pPr>
            <a:r>
              <a:rPr lang="en-US" sz="2500" dirty="0" smtClean="0"/>
              <a:t>Determine if either of the following reactions will occur:</a:t>
            </a:r>
          </a:p>
          <a:p>
            <a:pPr marL="0" indent="0" eaLnBrk="1" hangingPunct="1">
              <a:buFont typeface="Wingdings" pitchFamily="2" charset="2"/>
              <a:buNone/>
            </a:pPr>
            <a:endParaRPr lang="en-US" sz="2500" dirty="0" smtClean="0"/>
          </a:p>
          <a:p>
            <a:pPr marL="0" indent="0" eaLnBrk="1" hangingPunct="1"/>
            <a:r>
              <a:rPr lang="en-US" sz="2500" dirty="0" smtClean="0"/>
              <a:t>   Cr(</a:t>
            </a:r>
            <a:r>
              <a:rPr lang="en-US" sz="2500" i="1" dirty="0" smtClean="0"/>
              <a:t>s</a:t>
            </a:r>
            <a:r>
              <a:rPr lang="en-US" sz="2500" dirty="0" smtClean="0"/>
              <a:t>) is mixed with CuSO</a:t>
            </a:r>
            <a:r>
              <a:rPr lang="en-US" sz="2500" baseline="-25000" dirty="0" smtClean="0"/>
              <a:t>4</a:t>
            </a:r>
            <a:r>
              <a:rPr lang="en-US" sz="2500" dirty="0" smtClean="0"/>
              <a:t>(</a:t>
            </a:r>
            <a:r>
              <a:rPr lang="en-US" sz="2500" i="1" dirty="0" err="1" smtClean="0"/>
              <a:t>aq</a:t>
            </a:r>
            <a:r>
              <a:rPr lang="en-US" sz="2500" dirty="0" smtClean="0"/>
              <a:t>)</a:t>
            </a:r>
          </a:p>
          <a:p>
            <a:pPr marL="0" indent="0" eaLnBrk="1" hangingPunct="1"/>
            <a:endParaRPr lang="en-US" sz="2500" dirty="0" smtClean="0"/>
          </a:p>
          <a:p>
            <a:pPr marL="0" indent="0" eaLnBrk="1" hangingPunct="1"/>
            <a:r>
              <a:rPr lang="en-US" sz="2500" dirty="0" smtClean="0"/>
              <a:t>    Ni(</a:t>
            </a:r>
            <a:r>
              <a:rPr lang="en-US" sz="2500" i="1" dirty="0" smtClean="0"/>
              <a:t>s</a:t>
            </a:r>
            <a:r>
              <a:rPr lang="en-US" sz="2500" dirty="0" smtClean="0"/>
              <a:t>) and aqueous calcium acetate</a:t>
            </a:r>
          </a:p>
        </p:txBody>
      </p:sp>
      <p:sp>
        <p:nvSpPr>
          <p:cNvPr id="17412" name="Rectangle 5"/>
          <p:cNvSpPr>
            <a:spLocks noGrp="1" noChangeArrowheads="1"/>
          </p:cNvSpPr>
          <p:nvPr>
            <p:ph type="body" sz="half" idx="2"/>
          </p:nvPr>
        </p:nvSpPr>
        <p:spPr>
          <a:xfrm>
            <a:off x="4866409" y="1286886"/>
            <a:ext cx="3121025" cy="4114800"/>
          </a:xfrm>
        </p:spPr>
        <p:txBody>
          <a:bodyPr/>
          <a:lstStyle/>
          <a:p>
            <a:pPr eaLnBrk="1" hangingPunct="1"/>
            <a:r>
              <a:rPr lang="en-US" sz="2500" dirty="0" smtClean="0"/>
              <a:t>See Sample Exercise 4.10 (Pg. 142)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sz="3200" dirty="0" smtClean="0"/>
              <a:t>Section </a:t>
            </a:r>
            <a:r>
              <a:rPr lang="en-US" sz="3200" dirty="0" smtClean="0"/>
              <a:t>4.3  The Composition </a:t>
            </a:r>
            <a:r>
              <a:rPr lang="en-US" sz="3200" dirty="0" smtClean="0"/>
              <a:t>of Solutions</a:t>
            </a:r>
          </a:p>
        </p:txBody>
      </p:sp>
      <p:sp>
        <p:nvSpPr>
          <p:cNvPr id="1028" name="Rectangle 3"/>
          <p:cNvSpPr>
            <a:spLocks noGrp="1" noChangeArrowheads="1"/>
          </p:cNvSpPr>
          <p:nvPr>
            <p:ph type="body" sz="half" idx="1"/>
          </p:nvPr>
        </p:nvSpPr>
        <p:spPr>
          <a:xfrm>
            <a:off x="569913" y="1370013"/>
            <a:ext cx="7240587" cy="1982787"/>
          </a:xfrm>
        </p:spPr>
        <p:txBody>
          <a:bodyPr/>
          <a:lstStyle/>
          <a:p>
            <a:pPr eaLnBrk="1" hangingPunct="1"/>
            <a:r>
              <a:rPr lang="en-US" sz="2500" dirty="0" smtClean="0"/>
              <a:t>There are many different ways to express the concentration of a solution; however the most common is </a:t>
            </a:r>
            <a:r>
              <a:rPr lang="en-US" sz="2500" dirty="0" err="1" smtClean="0">
                <a:solidFill>
                  <a:srgbClr val="FF0000"/>
                </a:solidFill>
              </a:rPr>
              <a:t>molarity</a:t>
            </a:r>
            <a:r>
              <a:rPr lang="en-US" sz="2500" dirty="0" smtClean="0"/>
              <a:t> (mol/L)</a:t>
            </a:r>
          </a:p>
          <a:p>
            <a:pPr eaLnBrk="1" hangingPunct="1"/>
            <a:endParaRPr lang="en-US" sz="2500" dirty="0" smtClean="0"/>
          </a:p>
        </p:txBody>
      </p:sp>
      <p:graphicFrame>
        <p:nvGraphicFramePr>
          <p:cNvPr id="1026" name="Object 4"/>
          <p:cNvGraphicFramePr>
            <a:graphicFrameLocks noGrp="1" noChangeAspect="1"/>
          </p:cNvGraphicFramePr>
          <p:nvPr>
            <p:ph sz="half" idx="2"/>
          </p:nvPr>
        </p:nvGraphicFramePr>
        <p:xfrm>
          <a:off x="1333500" y="3605646"/>
          <a:ext cx="5562600" cy="1141413"/>
        </p:xfrm>
        <a:graphic>
          <a:graphicData uri="http://schemas.openxmlformats.org/presentationml/2006/ole">
            <mc:AlternateContent xmlns:mc="http://schemas.openxmlformats.org/markup-compatibility/2006">
              <mc:Choice xmlns:v="urn:schemas-microsoft-com:vml" Requires="v">
                <p:oleObj spid="_x0000_s79888" name="Equation" r:id="rId3" imgW="1981080" imgH="406080" progId="">
                  <p:embed/>
                </p:oleObj>
              </mc:Choice>
              <mc:Fallback>
                <p:oleObj name="Equation" r:id="rId3" imgW="1981080" imgH="40608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3605646"/>
                        <a:ext cx="5562600" cy="114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mtClean="0"/>
              <a:t>Example</a:t>
            </a:r>
          </a:p>
        </p:txBody>
      </p:sp>
      <p:sp>
        <p:nvSpPr>
          <p:cNvPr id="18435" name="Rectangle 5"/>
          <p:cNvSpPr>
            <a:spLocks noGrp="1" noChangeArrowheads="1"/>
          </p:cNvSpPr>
          <p:nvPr>
            <p:ph type="body" sz="half" idx="1"/>
          </p:nvPr>
        </p:nvSpPr>
        <p:spPr>
          <a:xfrm>
            <a:off x="393268" y="1297277"/>
            <a:ext cx="4116387" cy="4114800"/>
          </a:xfrm>
        </p:spPr>
        <p:txBody>
          <a:bodyPr/>
          <a:lstStyle/>
          <a:p>
            <a:pPr marL="0" indent="0" eaLnBrk="1" hangingPunct="1">
              <a:buFont typeface="Wingdings" pitchFamily="2" charset="2"/>
              <a:buNone/>
            </a:pPr>
            <a:r>
              <a:rPr lang="en-US" sz="2500" dirty="0" smtClean="0"/>
              <a:t>An IV saline solution is made by dissolving 180. g of </a:t>
            </a:r>
            <a:r>
              <a:rPr lang="en-US" sz="2500" dirty="0" err="1" smtClean="0"/>
              <a:t>NaCl</a:t>
            </a:r>
            <a:r>
              <a:rPr lang="en-US" sz="2500" dirty="0" smtClean="0"/>
              <a:t> in 20.0 L of solution.  What is the </a:t>
            </a:r>
            <a:r>
              <a:rPr lang="en-US" sz="2500" dirty="0" err="1" smtClean="0"/>
              <a:t>molarity</a:t>
            </a:r>
            <a:r>
              <a:rPr lang="en-US" sz="2500" dirty="0" smtClean="0"/>
              <a:t> of this solution?</a:t>
            </a:r>
          </a:p>
        </p:txBody>
      </p:sp>
      <p:sp>
        <p:nvSpPr>
          <p:cNvPr id="18436" name="Rectangle 6"/>
          <p:cNvSpPr>
            <a:spLocks noGrp="1" noChangeArrowheads="1"/>
          </p:cNvSpPr>
          <p:nvPr>
            <p:ph type="body" sz="half" idx="2"/>
          </p:nvPr>
        </p:nvSpPr>
        <p:spPr>
          <a:xfrm>
            <a:off x="5237018" y="1286886"/>
            <a:ext cx="2968625" cy="4114800"/>
          </a:xfrm>
        </p:spPr>
        <p:txBody>
          <a:bodyPr/>
          <a:lstStyle/>
          <a:p>
            <a:pPr eaLnBrk="1" hangingPunct="1"/>
            <a:r>
              <a:rPr lang="en-US" sz="2500" dirty="0" smtClean="0"/>
              <a:t>See </a:t>
            </a:r>
            <a:r>
              <a:rPr lang="en-US" sz="2500" dirty="0" smtClean="0"/>
              <a:t>Interactive Example</a:t>
            </a:r>
            <a:r>
              <a:rPr lang="en-US" sz="2500" dirty="0" smtClean="0"/>
              <a:t> 4.1 </a:t>
            </a:r>
            <a:r>
              <a:rPr lang="en-US" sz="2500" dirty="0" smtClean="0"/>
              <a:t>(pg. </a:t>
            </a:r>
            <a:r>
              <a:rPr lang="en-US" sz="2500" dirty="0" smtClean="0"/>
              <a:t>123)</a:t>
            </a:r>
            <a:endParaRPr lang="en-US" sz="25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200" smtClean="0"/>
              <a:t>Calculating Concentration of a Single Electrolyte</a:t>
            </a:r>
          </a:p>
        </p:txBody>
      </p:sp>
      <p:sp>
        <p:nvSpPr>
          <p:cNvPr id="19459" name="Rectangle 4"/>
          <p:cNvSpPr>
            <a:spLocks noGrp="1" noChangeArrowheads="1"/>
          </p:cNvSpPr>
          <p:nvPr>
            <p:ph type="body" sz="half" idx="1"/>
          </p:nvPr>
        </p:nvSpPr>
        <p:spPr>
          <a:xfrm>
            <a:off x="424440" y="1245322"/>
            <a:ext cx="4040187" cy="4114800"/>
          </a:xfrm>
        </p:spPr>
        <p:txBody>
          <a:bodyPr/>
          <a:lstStyle/>
          <a:p>
            <a:pPr marL="0" indent="0" eaLnBrk="1" hangingPunct="1">
              <a:buFont typeface="Wingdings" pitchFamily="2" charset="2"/>
              <a:buNone/>
            </a:pPr>
            <a:r>
              <a:rPr lang="en-US" sz="2500" dirty="0" smtClean="0"/>
              <a:t>What are the molar concentrations of the ions present in a 0.20 M calcium nitrate solution?</a:t>
            </a:r>
          </a:p>
        </p:txBody>
      </p:sp>
      <p:sp>
        <p:nvSpPr>
          <p:cNvPr id="19460" name="Rectangle 5"/>
          <p:cNvSpPr>
            <a:spLocks noGrp="1" noChangeArrowheads="1"/>
          </p:cNvSpPr>
          <p:nvPr>
            <p:ph type="body" sz="half" idx="2"/>
          </p:nvPr>
        </p:nvSpPr>
        <p:spPr>
          <a:xfrm>
            <a:off x="5101936" y="1286886"/>
            <a:ext cx="2968625" cy="4114800"/>
          </a:xfrm>
        </p:spPr>
        <p:txBody>
          <a:bodyPr/>
          <a:lstStyle/>
          <a:p>
            <a:pPr eaLnBrk="1" hangingPunct="1"/>
            <a:r>
              <a:rPr lang="en-US" sz="2500" dirty="0" smtClean="0"/>
              <a:t>See </a:t>
            </a:r>
            <a:r>
              <a:rPr lang="en-US" sz="2500" dirty="0"/>
              <a:t>Interactive Example </a:t>
            </a:r>
            <a:r>
              <a:rPr lang="en-US" sz="2500" dirty="0" smtClean="0"/>
              <a:t>4.3 </a:t>
            </a:r>
            <a:r>
              <a:rPr lang="en-US" sz="2500" dirty="0" smtClean="0"/>
              <a:t>(pg. </a:t>
            </a:r>
            <a:r>
              <a:rPr lang="en-US" sz="2500" dirty="0" smtClean="0"/>
              <a:t>125</a:t>
            </a:r>
            <a:r>
              <a:rPr lang="en-US" sz="2500"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200" smtClean="0"/>
              <a:t>Calculating Grams of Solute Using Molarity Data</a:t>
            </a:r>
          </a:p>
        </p:txBody>
      </p:sp>
      <p:sp>
        <p:nvSpPr>
          <p:cNvPr id="20483" name="Rectangle 4"/>
          <p:cNvSpPr>
            <a:spLocks noGrp="1" noChangeArrowheads="1"/>
          </p:cNvSpPr>
          <p:nvPr>
            <p:ph type="body" sz="half" idx="1"/>
          </p:nvPr>
        </p:nvSpPr>
        <p:spPr>
          <a:xfrm>
            <a:off x="424440" y="1266104"/>
            <a:ext cx="4421187" cy="4114800"/>
          </a:xfrm>
        </p:spPr>
        <p:txBody>
          <a:bodyPr/>
          <a:lstStyle/>
          <a:p>
            <a:pPr marL="0" indent="0" eaLnBrk="1" hangingPunct="1">
              <a:buFont typeface="Wingdings" pitchFamily="2" charset="2"/>
              <a:buNone/>
            </a:pPr>
            <a:r>
              <a:rPr lang="en-US" sz="2500" dirty="0" smtClean="0"/>
              <a:t>Concentrated nitric acid, HNO</a:t>
            </a:r>
            <a:r>
              <a:rPr lang="en-US" sz="2500" baseline="-25000" dirty="0" smtClean="0"/>
              <a:t>3</a:t>
            </a:r>
            <a:r>
              <a:rPr lang="en-US" sz="2500" dirty="0" smtClean="0"/>
              <a:t>, is 15.9 M and is frequently sold in 2.50 L bottles.  How many grams of HNO</a:t>
            </a:r>
            <a:r>
              <a:rPr lang="en-US" sz="2500" baseline="-25000" dirty="0" smtClean="0"/>
              <a:t>3</a:t>
            </a:r>
            <a:r>
              <a:rPr lang="en-US" sz="2500" dirty="0" smtClean="0"/>
              <a:t> are contained in this bottle?</a:t>
            </a:r>
          </a:p>
        </p:txBody>
      </p:sp>
      <p:sp>
        <p:nvSpPr>
          <p:cNvPr id="20484" name="Rectangle 5"/>
          <p:cNvSpPr>
            <a:spLocks noGrp="1" noChangeArrowheads="1"/>
          </p:cNvSpPr>
          <p:nvPr>
            <p:ph type="body" sz="half" idx="2"/>
          </p:nvPr>
        </p:nvSpPr>
        <p:spPr>
          <a:xfrm>
            <a:off x="5264727" y="1307668"/>
            <a:ext cx="2816225" cy="4114800"/>
          </a:xfrm>
        </p:spPr>
        <p:txBody>
          <a:bodyPr/>
          <a:lstStyle/>
          <a:p>
            <a:pPr eaLnBrk="1" hangingPunct="1"/>
            <a:r>
              <a:rPr lang="en-US" sz="2500" dirty="0" smtClean="0"/>
              <a:t>See </a:t>
            </a:r>
            <a:r>
              <a:rPr lang="en-US" sz="2500" dirty="0"/>
              <a:t>Interactive Example </a:t>
            </a:r>
            <a:r>
              <a:rPr lang="en-US" sz="2500" dirty="0" smtClean="0"/>
              <a:t>4.6 </a:t>
            </a:r>
            <a:r>
              <a:rPr lang="en-US" sz="2500" dirty="0" smtClean="0"/>
              <a:t>(Pg. </a:t>
            </a:r>
            <a:r>
              <a:rPr lang="en-US" sz="2500" dirty="0" smtClean="0"/>
              <a:t>127)</a:t>
            </a:r>
            <a:endParaRPr lang="en-US" sz="25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Dilutions</a:t>
            </a:r>
          </a:p>
        </p:txBody>
      </p:sp>
      <p:sp>
        <p:nvSpPr>
          <p:cNvPr id="21507" name="Rectangle 3"/>
          <p:cNvSpPr>
            <a:spLocks noGrp="1" noChangeArrowheads="1"/>
          </p:cNvSpPr>
          <p:nvPr>
            <p:ph type="body" idx="1"/>
          </p:nvPr>
        </p:nvSpPr>
        <p:spPr/>
        <p:txBody>
          <a:bodyPr/>
          <a:lstStyle/>
          <a:p>
            <a:pPr eaLnBrk="1" hangingPunct="1">
              <a:lnSpc>
                <a:spcPct val="90000"/>
              </a:lnSpc>
            </a:pPr>
            <a:r>
              <a:rPr lang="en-US" smtClean="0"/>
              <a:t>Oftentimes a </a:t>
            </a:r>
            <a:r>
              <a:rPr lang="en-US" i="1" smtClean="0"/>
              <a:t>stock solution</a:t>
            </a:r>
            <a:r>
              <a:rPr lang="en-US" smtClean="0"/>
              <a:t> of a compound will be utilized to make a series of dilutions</a:t>
            </a:r>
          </a:p>
          <a:p>
            <a:pPr eaLnBrk="1" hangingPunct="1">
              <a:lnSpc>
                <a:spcPct val="90000"/>
              </a:lnSpc>
            </a:pPr>
            <a:r>
              <a:rPr lang="en-US" smtClean="0"/>
              <a:t>The volume of stock solution required to make a dilution can be quickly and easily calculated using the following equation:</a:t>
            </a:r>
          </a:p>
          <a:p>
            <a:pPr eaLnBrk="1" hangingPunct="1">
              <a:lnSpc>
                <a:spcPct val="90000"/>
              </a:lnSpc>
            </a:pPr>
            <a:endParaRPr lang="en-US" smtClean="0"/>
          </a:p>
          <a:p>
            <a:pPr algn="ctr" eaLnBrk="1" hangingPunct="1">
              <a:lnSpc>
                <a:spcPct val="90000"/>
              </a:lnSpc>
              <a:buFont typeface="Wingdings" pitchFamily="2" charset="2"/>
              <a:buNone/>
            </a:pPr>
            <a:r>
              <a:rPr lang="en-US" sz="3200" smtClean="0">
                <a:solidFill>
                  <a:srgbClr val="FF3300"/>
                </a:solidFill>
              </a:rPr>
              <a:t>M</a:t>
            </a:r>
            <a:r>
              <a:rPr lang="en-US" sz="3200" baseline="-25000" smtClean="0">
                <a:solidFill>
                  <a:srgbClr val="FF3300"/>
                </a:solidFill>
              </a:rPr>
              <a:t>1</a:t>
            </a:r>
            <a:r>
              <a:rPr lang="en-US" sz="3200" smtClean="0">
                <a:solidFill>
                  <a:srgbClr val="FF3300"/>
                </a:solidFill>
              </a:rPr>
              <a:t>V</a:t>
            </a:r>
            <a:r>
              <a:rPr lang="en-US" sz="3200" baseline="-25000" smtClean="0">
                <a:solidFill>
                  <a:srgbClr val="FF3300"/>
                </a:solidFill>
              </a:rPr>
              <a:t>1</a:t>
            </a:r>
            <a:r>
              <a:rPr lang="en-US" sz="3200" smtClean="0">
                <a:solidFill>
                  <a:srgbClr val="FF3300"/>
                </a:solidFill>
              </a:rPr>
              <a:t> = M</a:t>
            </a:r>
            <a:r>
              <a:rPr lang="en-US" sz="3200" baseline="-25000" smtClean="0">
                <a:solidFill>
                  <a:srgbClr val="FF3300"/>
                </a:solidFill>
              </a:rPr>
              <a:t>2</a:t>
            </a:r>
            <a:r>
              <a:rPr lang="en-US" sz="3200" smtClean="0">
                <a:solidFill>
                  <a:srgbClr val="FF3300"/>
                </a:solidFill>
              </a:rPr>
              <a:t>V</a:t>
            </a:r>
            <a:r>
              <a:rPr lang="en-US" sz="3200" baseline="-25000" smtClean="0">
                <a:solidFill>
                  <a:srgbClr val="FF3300"/>
                </a:solidFill>
              </a:rPr>
              <a:t>2</a:t>
            </a:r>
            <a:endParaRPr lang="en-US" sz="3200" smtClean="0">
              <a:solidFill>
                <a:srgbClr val="FF33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Example</a:t>
            </a:r>
          </a:p>
        </p:txBody>
      </p:sp>
      <p:sp>
        <p:nvSpPr>
          <p:cNvPr id="22531" name="Rectangle 4"/>
          <p:cNvSpPr>
            <a:spLocks noGrp="1" noChangeArrowheads="1"/>
          </p:cNvSpPr>
          <p:nvPr>
            <p:ph type="body" sz="half" idx="1"/>
          </p:nvPr>
        </p:nvSpPr>
        <p:spPr>
          <a:xfrm>
            <a:off x="372486" y="1224540"/>
            <a:ext cx="4344987" cy="4114800"/>
          </a:xfrm>
        </p:spPr>
        <p:txBody>
          <a:bodyPr/>
          <a:lstStyle/>
          <a:p>
            <a:pPr eaLnBrk="1" hangingPunct="1"/>
            <a:r>
              <a:rPr lang="en-US" sz="2500" dirty="0" smtClean="0"/>
              <a:t>Concentrated </a:t>
            </a:r>
            <a:r>
              <a:rPr lang="en-US" sz="2500" dirty="0" err="1" smtClean="0"/>
              <a:t>HCl</a:t>
            </a:r>
            <a:r>
              <a:rPr lang="en-US" sz="2500" dirty="0" smtClean="0"/>
              <a:t> is sold as a 12.1 M solution.  What volume of this solution is need to prepared 500. </a:t>
            </a:r>
            <a:r>
              <a:rPr lang="en-US" sz="2500" dirty="0" err="1" smtClean="0"/>
              <a:t>mL</a:t>
            </a:r>
            <a:r>
              <a:rPr lang="en-US" sz="2500" dirty="0" smtClean="0"/>
              <a:t> of 0.250 M </a:t>
            </a:r>
            <a:r>
              <a:rPr lang="en-US" sz="2500" dirty="0" err="1" smtClean="0"/>
              <a:t>HCl</a:t>
            </a:r>
            <a:r>
              <a:rPr lang="en-US" sz="2500" dirty="0" smtClean="0"/>
              <a:t>?</a:t>
            </a:r>
          </a:p>
        </p:txBody>
      </p:sp>
      <p:sp>
        <p:nvSpPr>
          <p:cNvPr id="22532" name="Rectangle 5"/>
          <p:cNvSpPr>
            <a:spLocks noGrp="1" noChangeArrowheads="1"/>
          </p:cNvSpPr>
          <p:nvPr>
            <p:ph type="body" sz="half" idx="2"/>
          </p:nvPr>
        </p:nvSpPr>
        <p:spPr>
          <a:xfrm>
            <a:off x="5105400" y="1224540"/>
            <a:ext cx="3121025" cy="4114800"/>
          </a:xfrm>
        </p:spPr>
        <p:txBody>
          <a:bodyPr/>
          <a:lstStyle/>
          <a:p>
            <a:pPr eaLnBrk="1" hangingPunct="1"/>
            <a:r>
              <a:rPr lang="en-US" sz="2500" dirty="0" smtClean="0"/>
              <a:t>See </a:t>
            </a:r>
            <a:r>
              <a:rPr lang="en-US" sz="2500" dirty="0"/>
              <a:t>Interactive Example </a:t>
            </a:r>
            <a:r>
              <a:rPr lang="en-US" sz="2500" dirty="0" smtClean="0"/>
              <a:t>4.7 </a:t>
            </a:r>
            <a:r>
              <a:rPr lang="en-US" sz="2500" dirty="0" smtClean="0"/>
              <a:t>(Pg. </a:t>
            </a:r>
            <a:r>
              <a:rPr lang="en-US" sz="2500" dirty="0" smtClean="0"/>
              <a:t>129)</a:t>
            </a:r>
            <a:endParaRPr lang="en-US" sz="25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sz="3200" dirty="0"/>
              <a:t>Section </a:t>
            </a:r>
            <a:r>
              <a:rPr lang="en-US" sz="3200" dirty="0" smtClean="0"/>
              <a:t>4.7 </a:t>
            </a:r>
            <a:r>
              <a:rPr lang="en-US" sz="3200" dirty="0"/>
              <a:t>Stoichiometry </a:t>
            </a:r>
            <a:r>
              <a:rPr lang="en-US" sz="3200" dirty="0" smtClean="0"/>
              <a:t>of Precipitation Reactions</a:t>
            </a:r>
            <a:endParaRPr lang="en-US" sz="3200" dirty="0"/>
          </a:p>
        </p:txBody>
      </p:sp>
      <p:sp>
        <p:nvSpPr>
          <p:cNvPr id="2053" name="Rectangle 5"/>
          <p:cNvSpPr>
            <a:spLocks noGrp="1" noChangeArrowheads="1"/>
          </p:cNvSpPr>
          <p:nvPr>
            <p:ph type="body" idx="1"/>
          </p:nvPr>
        </p:nvSpPr>
        <p:spPr>
          <a:xfrm>
            <a:off x="538452" y="1435821"/>
            <a:ext cx="7772400" cy="2173287"/>
          </a:xfrm>
        </p:spPr>
        <p:txBody>
          <a:bodyPr/>
          <a:lstStyle/>
          <a:p>
            <a:pPr>
              <a:lnSpc>
                <a:spcPct val="90000"/>
              </a:lnSpc>
            </a:pPr>
            <a:r>
              <a:rPr lang="en-US" sz="2800" dirty="0"/>
              <a:t>Solution </a:t>
            </a:r>
            <a:r>
              <a:rPr lang="en-US" sz="2800" dirty="0" err="1"/>
              <a:t>stoichiometry</a:t>
            </a:r>
            <a:r>
              <a:rPr lang="en-US" sz="2800" dirty="0"/>
              <a:t> most often applies to data obtained through a titration</a:t>
            </a:r>
          </a:p>
          <a:p>
            <a:pPr lvl="1">
              <a:lnSpc>
                <a:spcPct val="90000"/>
              </a:lnSpc>
            </a:pPr>
            <a:r>
              <a:rPr lang="en-US" sz="2400" dirty="0"/>
              <a:t>A titration is simply a </a:t>
            </a:r>
            <a:r>
              <a:rPr lang="en-US" sz="2400" i="1" dirty="0"/>
              <a:t>technique</a:t>
            </a:r>
            <a:r>
              <a:rPr lang="en-US" sz="2400" dirty="0"/>
              <a:t> for determining the amount of solute in a given sample</a:t>
            </a:r>
          </a:p>
          <a:p>
            <a:pPr lvl="1">
              <a:lnSpc>
                <a:spcPct val="90000"/>
              </a:lnSpc>
            </a:pPr>
            <a:r>
              <a:rPr lang="en-US" sz="2400" dirty="0"/>
              <a:t>Most often used example is an acid/base reaction</a:t>
            </a:r>
          </a:p>
        </p:txBody>
      </p:sp>
      <p:pic>
        <p:nvPicPr>
          <p:cNvPr id="2054" name="Picture 6" descr="04_20"/>
          <p:cNvPicPr>
            <a:picLocks noChangeAspect="1" noChangeArrowheads="1"/>
          </p:cNvPicPr>
          <p:nvPr/>
        </p:nvPicPr>
        <p:blipFill>
          <a:blip r:embed="rId2" cstate="print"/>
          <a:srcRect/>
          <a:stretch>
            <a:fillRect/>
          </a:stretch>
        </p:blipFill>
        <p:spPr bwMode="auto">
          <a:xfrm>
            <a:off x="1814945" y="3532766"/>
            <a:ext cx="5029200" cy="26082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Solvation Process</a:t>
            </a:r>
          </a:p>
        </p:txBody>
      </p:sp>
      <p:sp>
        <p:nvSpPr>
          <p:cNvPr id="34819" name="Rectangle 3"/>
          <p:cNvSpPr>
            <a:spLocks noGrp="1" noChangeArrowheads="1"/>
          </p:cNvSpPr>
          <p:nvPr>
            <p:ph type="body" idx="1"/>
          </p:nvPr>
        </p:nvSpPr>
        <p:spPr>
          <a:xfrm>
            <a:off x="457200" y="1600200"/>
            <a:ext cx="6842125" cy="4530725"/>
          </a:xfrm>
        </p:spPr>
        <p:txBody>
          <a:bodyPr/>
          <a:lstStyle/>
          <a:p>
            <a:pPr eaLnBrk="1" hangingPunct="1"/>
            <a:r>
              <a:rPr lang="en-US" smtClean="0"/>
              <a:t>The solvation process for any ionic compound involves the stabilization of both the cation and the anion.</a:t>
            </a:r>
          </a:p>
          <a:p>
            <a:pPr eaLnBrk="1" hangingPunct="1"/>
            <a:r>
              <a:rPr lang="en-US" smtClean="0"/>
              <a:t>For molecular compounds those that contain polar groups are more soluble than those that do not</a:t>
            </a:r>
          </a:p>
          <a:p>
            <a:pPr lvl="1" eaLnBrk="1" hangingPunct="1"/>
            <a:r>
              <a:rPr lang="en-US" smtClean="0"/>
              <a:t>Example:  CH</a:t>
            </a:r>
            <a:r>
              <a:rPr lang="en-US" baseline="-25000" smtClean="0"/>
              <a:t>3</a:t>
            </a:r>
            <a:r>
              <a:rPr lang="en-US" smtClean="0"/>
              <a:t>OH  vs.  C</a:t>
            </a:r>
            <a:r>
              <a:rPr lang="en-US" baseline="-25000" smtClean="0"/>
              <a:t>4</a:t>
            </a:r>
            <a:r>
              <a:rPr lang="en-US" smtClean="0"/>
              <a:t>H</a:t>
            </a:r>
            <a:r>
              <a:rPr lang="en-US" baseline="-25000" smtClean="0"/>
              <a:t>10</a:t>
            </a:r>
            <a:endParaRPr lang="en-US" smtClean="0"/>
          </a:p>
        </p:txBody>
      </p:sp>
      <p:pic>
        <p:nvPicPr>
          <p:cNvPr id="34820" name="Picture 4" descr="04_03-01UN"/>
          <p:cNvPicPr>
            <a:picLocks noChangeAspect="1" noChangeArrowheads="1"/>
          </p:cNvPicPr>
          <p:nvPr/>
        </p:nvPicPr>
        <p:blipFill>
          <a:blip r:embed="rId2" cstate="print"/>
          <a:srcRect/>
          <a:stretch>
            <a:fillRect/>
          </a:stretch>
        </p:blipFill>
        <p:spPr bwMode="auto">
          <a:xfrm>
            <a:off x="6116638" y="3756025"/>
            <a:ext cx="2478087" cy="229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Example</a:t>
            </a:r>
          </a:p>
        </p:txBody>
      </p:sp>
      <p:sp>
        <p:nvSpPr>
          <p:cNvPr id="8197" name="Rectangle 5"/>
          <p:cNvSpPr>
            <a:spLocks noGrp="1" noChangeArrowheads="1"/>
          </p:cNvSpPr>
          <p:nvPr>
            <p:ph type="body" sz="half" idx="1"/>
          </p:nvPr>
        </p:nvSpPr>
        <p:spPr>
          <a:xfrm>
            <a:off x="372197" y="1311132"/>
            <a:ext cx="4760912" cy="4114800"/>
          </a:xfrm>
        </p:spPr>
        <p:txBody>
          <a:bodyPr/>
          <a:lstStyle/>
          <a:p>
            <a:pPr marL="0" indent="0">
              <a:buFont typeface="Wingdings" pitchFamily="2" charset="2"/>
              <a:buNone/>
            </a:pPr>
            <a:r>
              <a:rPr lang="en-US" dirty="0"/>
              <a:t>Calculate the mass, in grams, of Al(OH)</a:t>
            </a:r>
            <a:r>
              <a:rPr lang="en-US" baseline="-25000" dirty="0"/>
              <a:t>3</a:t>
            </a:r>
            <a:r>
              <a:rPr lang="en-US" dirty="0"/>
              <a:t> formed from the reaction of exactly </a:t>
            </a:r>
            <a:r>
              <a:rPr lang="en-US" dirty="0" smtClean="0"/>
              <a:t>500. </a:t>
            </a:r>
            <a:r>
              <a:rPr lang="en-US" dirty="0"/>
              <a:t>mL of 0.100 M </a:t>
            </a:r>
            <a:r>
              <a:rPr lang="en-US" dirty="0" err="1" smtClean="0"/>
              <a:t>NaOH</a:t>
            </a:r>
            <a:r>
              <a:rPr lang="en-US" dirty="0" smtClean="0"/>
              <a:t> </a:t>
            </a:r>
            <a:r>
              <a:rPr lang="en-US" dirty="0"/>
              <a:t>with excess Al(NO</a:t>
            </a:r>
            <a:r>
              <a:rPr lang="en-US" baseline="-25000" dirty="0"/>
              <a:t>3</a:t>
            </a:r>
            <a:r>
              <a:rPr lang="en-US" dirty="0"/>
              <a:t>)</a:t>
            </a:r>
            <a:r>
              <a:rPr lang="en-US" baseline="-25000" dirty="0"/>
              <a:t>3</a:t>
            </a:r>
            <a:endParaRPr lang="en-US" dirty="0"/>
          </a:p>
        </p:txBody>
      </p:sp>
      <p:sp>
        <p:nvSpPr>
          <p:cNvPr id="8198" name="Rectangle 6"/>
          <p:cNvSpPr>
            <a:spLocks noGrp="1" noChangeArrowheads="1"/>
          </p:cNvSpPr>
          <p:nvPr>
            <p:ph type="body" sz="half" idx="2"/>
          </p:nvPr>
        </p:nvSpPr>
        <p:spPr>
          <a:xfrm>
            <a:off x="6154881" y="1373477"/>
            <a:ext cx="2706688" cy="4114800"/>
          </a:xfrm>
        </p:spPr>
        <p:txBody>
          <a:bodyPr/>
          <a:lstStyle/>
          <a:p>
            <a:r>
              <a:rPr lang="en-US" dirty="0"/>
              <a:t>See </a:t>
            </a:r>
            <a:r>
              <a:rPr lang="en-US" dirty="0"/>
              <a:t>Interactive Example </a:t>
            </a:r>
            <a:r>
              <a:rPr lang="en-US" dirty="0" smtClean="0"/>
              <a:t>4.10 </a:t>
            </a:r>
            <a:r>
              <a:rPr lang="en-US" dirty="0"/>
              <a:t>(Pg. </a:t>
            </a:r>
            <a:r>
              <a:rPr lang="en-US" dirty="0" smtClean="0"/>
              <a:t>138)</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Example #2</a:t>
            </a:r>
          </a:p>
        </p:txBody>
      </p:sp>
      <p:sp>
        <p:nvSpPr>
          <p:cNvPr id="10244" name="Rectangle 4"/>
          <p:cNvSpPr>
            <a:spLocks noGrp="1" noChangeArrowheads="1"/>
          </p:cNvSpPr>
          <p:nvPr>
            <p:ph type="body" sz="half" idx="1"/>
          </p:nvPr>
        </p:nvSpPr>
        <p:spPr>
          <a:xfrm>
            <a:off x="413760" y="1487777"/>
            <a:ext cx="8425439" cy="4535487"/>
          </a:xfrm>
        </p:spPr>
        <p:txBody>
          <a:bodyPr/>
          <a:lstStyle/>
          <a:p>
            <a:pPr marL="0" indent="0">
              <a:buFont typeface="Wingdings" pitchFamily="2" charset="2"/>
              <a:buNone/>
            </a:pPr>
            <a:r>
              <a:rPr lang="en-US" sz="2400" dirty="0"/>
              <a:t>To standardize an </a:t>
            </a:r>
            <a:r>
              <a:rPr lang="en-US" sz="2400" dirty="0" err="1"/>
              <a:t>HCl</a:t>
            </a:r>
            <a:r>
              <a:rPr lang="en-US" sz="2400" dirty="0"/>
              <a:t> solution, a chemist weighs 0.210 g of pure Na</a:t>
            </a:r>
            <a:r>
              <a:rPr lang="en-US" sz="2400" baseline="-25000" dirty="0"/>
              <a:t>2</a:t>
            </a:r>
            <a:r>
              <a:rPr lang="en-US" sz="2400" dirty="0"/>
              <a:t>CO</a:t>
            </a:r>
            <a:r>
              <a:rPr lang="en-US" sz="2400" baseline="-25000" dirty="0"/>
              <a:t>3</a:t>
            </a:r>
            <a:r>
              <a:rPr lang="en-US" sz="2400" dirty="0"/>
              <a:t> into a flask and dissolves in water.  She finds that it takes 5.50 </a:t>
            </a:r>
            <a:r>
              <a:rPr lang="en-US" sz="2400" dirty="0" err="1"/>
              <a:t>mL</a:t>
            </a:r>
            <a:r>
              <a:rPr lang="en-US" sz="2400" dirty="0"/>
              <a:t> of </a:t>
            </a:r>
            <a:r>
              <a:rPr lang="en-US" sz="2400" dirty="0" err="1"/>
              <a:t>HCl</a:t>
            </a:r>
            <a:r>
              <a:rPr lang="en-US" sz="2400" dirty="0"/>
              <a:t> to completely react with the Na</a:t>
            </a:r>
            <a:r>
              <a:rPr lang="en-US" sz="2400" baseline="-25000" dirty="0"/>
              <a:t>2</a:t>
            </a:r>
            <a:r>
              <a:rPr lang="en-US" sz="2400" dirty="0"/>
              <a:t>CO</a:t>
            </a:r>
            <a:r>
              <a:rPr lang="en-US" sz="2400" baseline="-25000" dirty="0"/>
              <a:t>3</a:t>
            </a:r>
            <a:r>
              <a:rPr lang="en-US" sz="2400" dirty="0"/>
              <a:t>.  Calculate the concentration of </a:t>
            </a:r>
            <a:r>
              <a:rPr lang="en-US" sz="2400" dirty="0" err="1"/>
              <a:t>HCl</a:t>
            </a:r>
            <a:endParaRPr lang="en-US" sz="2400" dirty="0"/>
          </a:p>
          <a:p>
            <a:pPr marL="0" indent="0" algn="ctr">
              <a:buFont typeface="Wingdings" pitchFamily="2" charset="2"/>
              <a:buNone/>
            </a:pPr>
            <a:endParaRPr lang="en-US" sz="2400" dirty="0"/>
          </a:p>
          <a:p>
            <a:pPr marL="0" indent="0" algn="ctr">
              <a:buFont typeface="Wingdings" pitchFamily="2" charset="2"/>
              <a:buNone/>
            </a:pPr>
            <a:r>
              <a:rPr lang="en-US" sz="2400" dirty="0"/>
              <a:t>2HCl(</a:t>
            </a:r>
            <a:r>
              <a:rPr lang="en-US" sz="2400" i="1" dirty="0" err="1"/>
              <a:t>aq</a:t>
            </a:r>
            <a:r>
              <a:rPr lang="en-US" sz="2400" dirty="0"/>
              <a:t>) + Na</a:t>
            </a:r>
            <a:r>
              <a:rPr lang="en-US" sz="2400" baseline="-25000" dirty="0"/>
              <a:t>2</a:t>
            </a:r>
            <a:r>
              <a:rPr lang="en-US" sz="2400" dirty="0"/>
              <a:t>CO</a:t>
            </a:r>
            <a:r>
              <a:rPr lang="en-US" sz="2400" baseline="-25000" dirty="0"/>
              <a:t>3</a:t>
            </a:r>
            <a:r>
              <a:rPr lang="en-US" sz="2400" dirty="0"/>
              <a:t>(</a:t>
            </a:r>
            <a:r>
              <a:rPr lang="en-US" sz="2400" dirty="0" err="1"/>
              <a:t>aq</a:t>
            </a:r>
            <a:r>
              <a:rPr lang="en-US" sz="2400" dirty="0"/>
              <a:t>) </a:t>
            </a:r>
            <a:r>
              <a:rPr lang="en-US" sz="2400" dirty="0" smtClean="0">
                <a:sym typeface="Symbol"/>
              </a:rPr>
              <a:t></a:t>
            </a:r>
            <a:r>
              <a:rPr lang="en-US" sz="2400" dirty="0" smtClean="0">
                <a:sym typeface="Wingdings" pitchFamily="2" charset="2"/>
              </a:rPr>
              <a:t>  </a:t>
            </a:r>
            <a:r>
              <a:rPr lang="en-US" sz="2400" dirty="0" smtClean="0"/>
              <a:t>CO</a:t>
            </a:r>
            <a:r>
              <a:rPr lang="en-US" sz="2400" baseline="-25000" dirty="0" smtClean="0"/>
              <a:t>2</a:t>
            </a:r>
            <a:r>
              <a:rPr lang="en-US" sz="2400" dirty="0" smtClean="0"/>
              <a:t>(</a:t>
            </a:r>
            <a:r>
              <a:rPr lang="en-US" sz="2400" i="1" dirty="0" smtClean="0"/>
              <a:t>g</a:t>
            </a:r>
            <a:r>
              <a:rPr lang="en-US" sz="2400" dirty="0"/>
              <a:t>) + 2NaCl(</a:t>
            </a:r>
            <a:r>
              <a:rPr lang="en-US" sz="2400" i="1" dirty="0" err="1"/>
              <a:t>aq</a:t>
            </a:r>
            <a:r>
              <a:rPr lang="en-US" sz="2400" dirty="0"/>
              <a:t>) + H</a:t>
            </a:r>
            <a:r>
              <a:rPr lang="en-US" sz="2400" baseline="-25000" dirty="0"/>
              <a:t>2</a:t>
            </a:r>
            <a:r>
              <a:rPr lang="en-US" sz="2400" dirty="0"/>
              <a:t>O(</a:t>
            </a:r>
            <a:r>
              <a:rPr lang="en-US" sz="2400" i="1" dirty="0"/>
              <a:t>l</a:t>
            </a:r>
            <a:r>
              <a:rPr lang="en-US" sz="2400" dirty="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sz="half" idx="1"/>
          </p:nvPr>
        </p:nvSpPr>
        <p:spPr>
          <a:xfrm>
            <a:off x="457199" y="1600200"/>
            <a:ext cx="7903029" cy="2507343"/>
          </a:xfrm>
        </p:spPr>
        <p:txBody>
          <a:bodyPr/>
          <a:lstStyle/>
          <a:p>
            <a:r>
              <a:rPr lang="en-US" dirty="0" smtClean="0"/>
              <a:t>What volume of 0.223 M </a:t>
            </a:r>
            <a:r>
              <a:rPr lang="en-US" dirty="0" err="1" smtClean="0"/>
              <a:t>HNO</a:t>
            </a:r>
            <a:r>
              <a:rPr lang="en-US" baseline="-25000" dirty="0" err="1" smtClean="0"/>
              <a:t>3</a:t>
            </a:r>
            <a:r>
              <a:rPr lang="en-US" dirty="0" smtClean="0"/>
              <a:t> is required to neutralize 50.00 mL of 0.033 M barium hydroxide?</a:t>
            </a:r>
            <a:endParaRPr lang="en-US" dirty="0"/>
          </a:p>
        </p:txBody>
      </p:sp>
    </p:spTree>
    <p:extLst>
      <p:ext uri="{BB962C8B-B14F-4D97-AF65-F5344CB8AC3E}">
        <p14:creationId xmlns:p14="http://schemas.microsoft.com/office/powerpoint/2010/main" val="2138687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sz="half" idx="1"/>
          </p:nvPr>
        </p:nvSpPr>
        <p:spPr>
          <a:xfrm>
            <a:off x="417285" y="999671"/>
            <a:ext cx="8309429" cy="4858657"/>
          </a:xfrm>
        </p:spPr>
        <p:txBody>
          <a:bodyPr/>
          <a:lstStyle/>
          <a:p>
            <a:r>
              <a:rPr lang="en-US" sz="2400" dirty="0" smtClean="0"/>
              <a:t>Tin (II) fluoride (</a:t>
            </a:r>
            <a:r>
              <a:rPr lang="en-US" sz="2400" dirty="0" err="1" smtClean="0"/>
              <a:t>stannnous</a:t>
            </a:r>
            <a:r>
              <a:rPr lang="en-US" sz="2400" dirty="0" smtClean="0"/>
              <a:t> fluoride) is added to toothpaste as a convenient source of fluoride ion, which is known to help minimize tooth decay.  The concentration of stannous fluoride in particular toothpaste can be determined by precipitating the fluoride as the mixed salt </a:t>
            </a:r>
            <a:r>
              <a:rPr lang="en-US" sz="2400" dirty="0" err="1" smtClean="0"/>
              <a:t>PbClF</a:t>
            </a:r>
            <a:r>
              <a:rPr lang="en-US" sz="2400" dirty="0"/>
              <a:t> </a:t>
            </a:r>
            <a:r>
              <a:rPr lang="en-US" sz="2400" dirty="0" smtClean="0"/>
              <a:t>according to the equation shown below.  The concentrations of </a:t>
            </a:r>
            <a:r>
              <a:rPr lang="en-US" sz="2400" dirty="0" err="1" smtClean="0"/>
              <a:t>Pb</a:t>
            </a:r>
            <a:r>
              <a:rPr lang="en-US" sz="2400" baseline="30000" dirty="0" err="1" smtClean="0"/>
              <a:t>+2</a:t>
            </a:r>
            <a:r>
              <a:rPr lang="en-US" sz="2400" dirty="0" smtClean="0"/>
              <a:t> and Cl</a:t>
            </a:r>
            <a:r>
              <a:rPr lang="en-US" sz="2400" baseline="30000" dirty="0" smtClean="0"/>
              <a:t>-</a:t>
            </a:r>
            <a:r>
              <a:rPr lang="en-US" sz="2400" dirty="0" smtClean="0"/>
              <a:t> are controlled so that </a:t>
            </a:r>
            <a:r>
              <a:rPr lang="en-US" sz="2400" dirty="0" err="1" smtClean="0"/>
              <a:t>PbCl</a:t>
            </a:r>
            <a:r>
              <a:rPr lang="en-US" sz="2400" baseline="-25000" dirty="0" err="1" smtClean="0"/>
              <a:t>2</a:t>
            </a:r>
            <a:r>
              <a:rPr lang="en-US" sz="2400" dirty="0" smtClean="0"/>
              <a:t> does not precipitate.  If a sample of toothpaste that weighs </a:t>
            </a:r>
            <a:r>
              <a:rPr lang="en-US" sz="2400" dirty="0" err="1" smtClean="0"/>
              <a:t>10.50g</a:t>
            </a:r>
            <a:r>
              <a:rPr lang="en-US" sz="2400" dirty="0" smtClean="0"/>
              <a:t> produces </a:t>
            </a:r>
            <a:r>
              <a:rPr lang="en-US" sz="2400" dirty="0" err="1" smtClean="0"/>
              <a:t>PbClF</a:t>
            </a:r>
            <a:r>
              <a:rPr lang="en-US" sz="2400" dirty="0" smtClean="0"/>
              <a:t> precipitate that weighs -0.105 g, what is the mass percentage of </a:t>
            </a:r>
            <a:r>
              <a:rPr lang="en-US" sz="2400" dirty="0" err="1" smtClean="0"/>
              <a:t>SnF</a:t>
            </a:r>
            <a:r>
              <a:rPr lang="en-US" sz="2400" baseline="-25000" dirty="0" err="1" smtClean="0"/>
              <a:t>2</a:t>
            </a:r>
            <a:r>
              <a:rPr lang="en-US" sz="2400" dirty="0" smtClean="0"/>
              <a:t> in the toothpaste?</a:t>
            </a:r>
          </a:p>
          <a:p>
            <a:endParaRPr lang="en-US" sz="2400" dirty="0" smtClean="0"/>
          </a:p>
          <a:p>
            <a:pPr marL="0" indent="0" algn="ctr">
              <a:buNone/>
            </a:pPr>
            <a:r>
              <a:rPr lang="en-US" sz="2400" dirty="0" err="1" smtClean="0"/>
              <a:t>SnF</a:t>
            </a:r>
            <a:r>
              <a:rPr lang="en-US" sz="2400" baseline="-25000" dirty="0" err="1" smtClean="0"/>
              <a:t>2</a:t>
            </a:r>
            <a:r>
              <a:rPr lang="en-US" sz="2400" dirty="0" smtClean="0"/>
              <a:t>(</a:t>
            </a:r>
            <a:r>
              <a:rPr lang="en-US" sz="2400" dirty="0" err="1" smtClean="0"/>
              <a:t>aq</a:t>
            </a:r>
            <a:r>
              <a:rPr lang="en-US" sz="2400" dirty="0" smtClean="0"/>
              <a:t>) + </a:t>
            </a:r>
            <a:r>
              <a:rPr lang="en-US" sz="2400" dirty="0" err="1" smtClean="0"/>
              <a:t>2Pb</a:t>
            </a:r>
            <a:r>
              <a:rPr lang="en-US" sz="2400" baseline="30000" dirty="0" err="1" smtClean="0"/>
              <a:t>+2</a:t>
            </a:r>
            <a:r>
              <a:rPr lang="en-US" sz="2400" dirty="0" smtClean="0"/>
              <a:t>(</a:t>
            </a:r>
            <a:r>
              <a:rPr lang="en-US" sz="2400" dirty="0" err="1" smtClean="0"/>
              <a:t>aq</a:t>
            </a:r>
            <a:r>
              <a:rPr lang="en-US" sz="2400" dirty="0" smtClean="0"/>
              <a:t>) + </a:t>
            </a:r>
            <a:r>
              <a:rPr lang="en-US" sz="2400" dirty="0" err="1" smtClean="0"/>
              <a:t>2Cl</a:t>
            </a:r>
            <a:r>
              <a:rPr lang="en-US" sz="2400" baseline="30000" dirty="0" smtClean="0"/>
              <a:t>-</a:t>
            </a:r>
            <a:r>
              <a:rPr lang="en-US" sz="2400" dirty="0" smtClean="0"/>
              <a:t>(</a:t>
            </a:r>
            <a:r>
              <a:rPr lang="en-US" sz="2400" dirty="0" err="1" smtClean="0"/>
              <a:t>aq</a:t>
            </a:r>
            <a:r>
              <a:rPr lang="en-US" sz="2400" dirty="0" smtClean="0"/>
              <a:t>)  </a:t>
            </a:r>
            <a:r>
              <a:rPr lang="en-US" sz="2400" dirty="0" smtClean="0">
                <a:sym typeface="Symbol"/>
              </a:rPr>
              <a:t>  </a:t>
            </a:r>
            <a:r>
              <a:rPr lang="en-US" sz="2400" dirty="0" err="1" smtClean="0">
                <a:sym typeface="Symbol"/>
              </a:rPr>
              <a:t>2PbClF</a:t>
            </a:r>
            <a:r>
              <a:rPr lang="en-US" sz="2400" dirty="0" smtClean="0">
                <a:sym typeface="Symbol"/>
              </a:rPr>
              <a:t>(s) + </a:t>
            </a:r>
            <a:r>
              <a:rPr lang="en-US" sz="2400" dirty="0" err="1" smtClean="0">
                <a:sym typeface="Symbol"/>
              </a:rPr>
              <a:t>Sn</a:t>
            </a:r>
            <a:r>
              <a:rPr lang="en-US" sz="2400" baseline="30000" dirty="0" err="1" smtClean="0">
                <a:sym typeface="Symbol"/>
              </a:rPr>
              <a:t>+2</a:t>
            </a:r>
            <a:r>
              <a:rPr lang="en-US" sz="2400" dirty="0" smtClean="0">
                <a:sym typeface="Symbol"/>
              </a:rPr>
              <a:t>(</a:t>
            </a:r>
            <a:r>
              <a:rPr lang="en-US" sz="2400" dirty="0" err="1" smtClean="0">
                <a:sym typeface="Symbol"/>
              </a:rPr>
              <a:t>aq</a:t>
            </a:r>
            <a:r>
              <a:rPr lang="en-US" sz="2400" dirty="0" smtClean="0">
                <a:sym typeface="Symbol"/>
              </a:rPr>
              <a:t>)</a:t>
            </a:r>
            <a:endParaRPr lang="en-US" sz="2400" dirty="0" smtClean="0"/>
          </a:p>
        </p:txBody>
      </p:sp>
    </p:spTree>
    <p:extLst>
      <p:ext uri="{BB962C8B-B14F-4D97-AF65-F5344CB8AC3E}">
        <p14:creationId xmlns:p14="http://schemas.microsoft.com/office/powerpoint/2010/main" val="1676163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en-US"/>
              <a:t>General Guideline for Solution Stoichiometry Problems</a:t>
            </a:r>
          </a:p>
        </p:txBody>
      </p:sp>
      <p:pic>
        <p:nvPicPr>
          <p:cNvPr id="12293" name="Picture 5" descr="04_19"/>
          <p:cNvPicPr>
            <a:picLocks noChangeAspect="1" noChangeArrowheads="1"/>
          </p:cNvPicPr>
          <p:nvPr/>
        </p:nvPicPr>
        <p:blipFill>
          <a:blip r:embed="rId2" cstate="print"/>
          <a:srcRect/>
          <a:stretch>
            <a:fillRect/>
          </a:stretch>
        </p:blipFill>
        <p:spPr bwMode="auto">
          <a:xfrm>
            <a:off x="772391" y="2116282"/>
            <a:ext cx="7620000" cy="33813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Electrolyte vs. Nonelectrolyte</a:t>
            </a:r>
          </a:p>
        </p:txBody>
      </p:sp>
      <p:sp>
        <p:nvSpPr>
          <p:cNvPr id="35843" name="Rectangle 3"/>
          <p:cNvSpPr>
            <a:spLocks noGrp="1" noChangeArrowheads="1"/>
          </p:cNvSpPr>
          <p:nvPr>
            <p:ph type="body" idx="1"/>
          </p:nvPr>
        </p:nvSpPr>
        <p:spPr>
          <a:xfrm>
            <a:off x="457200" y="1600200"/>
            <a:ext cx="3227388" cy="4519613"/>
          </a:xfrm>
        </p:spPr>
        <p:txBody>
          <a:bodyPr/>
          <a:lstStyle/>
          <a:p>
            <a:pPr eaLnBrk="1" hangingPunct="1">
              <a:lnSpc>
                <a:spcPct val="90000"/>
              </a:lnSpc>
            </a:pPr>
            <a:r>
              <a:rPr lang="en-US" sz="2200" smtClean="0"/>
              <a:t>Electrolytes are solutes that dissociate into ions in an aqueous solution and are capable of conducting electricity</a:t>
            </a:r>
          </a:p>
          <a:p>
            <a:pPr eaLnBrk="1" hangingPunct="1">
              <a:lnSpc>
                <a:spcPct val="90000"/>
              </a:lnSpc>
            </a:pPr>
            <a:r>
              <a:rPr lang="en-US" sz="2200" smtClean="0"/>
              <a:t>Nonelectrolytes are made up of molecular compounds, that while may be soluble in aqueous solution, do not conduct electricity</a:t>
            </a:r>
          </a:p>
        </p:txBody>
      </p:sp>
      <p:pic>
        <p:nvPicPr>
          <p:cNvPr id="35844" name="Picture 4" descr="04_02"/>
          <p:cNvPicPr>
            <a:picLocks noChangeAspect="1" noChangeArrowheads="1"/>
          </p:cNvPicPr>
          <p:nvPr/>
        </p:nvPicPr>
        <p:blipFill>
          <a:blip r:embed="rId2" cstate="print"/>
          <a:srcRect/>
          <a:stretch>
            <a:fillRect/>
          </a:stretch>
        </p:blipFill>
        <p:spPr bwMode="auto">
          <a:xfrm>
            <a:off x="3692525" y="1685925"/>
            <a:ext cx="5208588"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800" smtClean="0"/>
              <a:t>Strong vs. Weak Electrolytes and Chemical Equilibrium</a:t>
            </a:r>
          </a:p>
        </p:txBody>
      </p:sp>
      <p:sp>
        <p:nvSpPr>
          <p:cNvPr id="36867" name="Rectangle 3"/>
          <p:cNvSpPr>
            <a:spLocks noGrp="1" noChangeArrowheads="1"/>
          </p:cNvSpPr>
          <p:nvPr>
            <p:ph type="body" idx="1"/>
          </p:nvPr>
        </p:nvSpPr>
        <p:spPr>
          <a:xfrm>
            <a:off x="457200" y="1600200"/>
            <a:ext cx="8229600" cy="4465638"/>
          </a:xfrm>
        </p:spPr>
        <p:txBody>
          <a:bodyPr/>
          <a:lstStyle/>
          <a:p>
            <a:pPr eaLnBrk="1" hangingPunct="1"/>
            <a:r>
              <a:rPr lang="en-US" dirty="0" smtClean="0"/>
              <a:t>While most ionic compounds are electrolytes, some molecular compounds are </a:t>
            </a:r>
            <a:r>
              <a:rPr lang="en-US" dirty="0" smtClean="0">
                <a:solidFill>
                  <a:schemeClr val="accent2"/>
                </a:solidFill>
              </a:rPr>
              <a:t>weak </a:t>
            </a:r>
            <a:r>
              <a:rPr lang="en-US" dirty="0" smtClean="0">
                <a:solidFill>
                  <a:srgbClr val="FF0000"/>
                </a:solidFill>
              </a:rPr>
              <a:t>electrolytes</a:t>
            </a:r>
            <a:r>
              <a:rPr lang="en-US" dirty="0" smtClean="0"/>
              <a:t> as well</a:t>
            </a:r>
          </a:p>
          <a:p>
            <a:pPr lvl="1" eaLnBrk="1" hangingPunct="1"/>
            <a:r>
              <a:rPr lang="en-US" dirty="0" smtClean="0"/>
              <a:t>Many of these weak electrolytes are known as </a:t>
            </a:r>
            <a:r>
              <a:rPr lang="en-US" i="1" dirty="0" smtClean="0"/>
              <a:t>organic acids</a:t>
            </a:r>
            <a:endParaRPr lang="en-US" dirty="0" smtClean="0"/>
          </a:p>
          <a:p>
            <a:pPr eaLnBrk="1" hangingPunct="1"/>
            <a:r>
              <a:rPr lang="en-US" dirty="0" smtClean="0"/>
              <a:t>Weak electrolytes exist in a chemical equilibrium:</a:t>
            </a:r>
          </a:p>
          <a:p>
            <a:pPr algn="ctr" eaLnBrk="1" hangingPunct="1">
              <a:buFont typeface="Wingdings" pitchFamily="2" charset="2"/>
              <a:buNone/>
            </a:pPr>
            <a:r>
              <a:rPr lang="en-US" dirty="0" smtClean="0"/>
              <a:t>CH</a:t>
            </a:r>
            <a:r>
              <a:rPr lang="en-US" baseline="-25000" dirty="0" smtClean="0"/>
              <a:t>3</a:t>
            </a:r>
            <a:r>
              <a:rPr lang="en-US" dirty="0" smtClean="0"/>
              <a:t>COO</a:t>
            </a:r>
            <a:r>
              <a:rPr lang="en-US" dirty="0" smtClean="0">
                <a:solidFill>
                  <a:srgbClr val="CC3300"/>
                </a:solidFill>
              </a:rPr>
              <a:t>H</a:t>
            </a:r>
            <a:r>
              <a:rPr lang="en-US" dirty="0" smtClean="0"/>
              <a:t>(</a:t>
            </a:r>
            <a:r>
              <a:rPr lang="en-US" i="1" dirty="0" smtClean="0"/>
              <a:t>l</a:t>
            </a:r>
            <a:r>
              <a:rPr lang="en-US" dirty="0" smtClean="0"/>
              <a:t>)          CH</a:t>
            </a:r>
            <a:r>
              <a:rPr lang="en-US" baseline="-25000" dirty="0" smtClean="0"/>
              <a:t>3</a:t>
            </a:r>
            <a:r>
              <a:rPr lang="en-US" dirty="0" smtClean="0"/>
              <a:t>COO</a:t>
            </a:r>
            <a:r>
              <a:rPr lang="en-US" baseline="30000" dirty="0" smtClean="0"/>
              <a:t>-</a:t>
            </a:r>
            <a:r>
              <a:rPr lang="en-US" dirty="0" smtClean="0"/>
              <a:t>(</a:t>
            </a:r>
            <a:r>
              <a:rPr lang="en-US" i="1" dirty="0" err="1" smtClean="0"/>
              <a:t>aq</a:t>
            </a:r>
            <a:r>
              <a:rPr lang="en-US" dirty="0" smtClean="0"/>
              <a:t>) + </a:t>
            </a:r>
            <a:r>
              <a:rPr lang="en-US" dirty="0" smtClean="0">
                <a:solidFill>
                  <a:srgbClr val="CC3300"/>
                </a:solidFill>
              </a:rPr>
              <a:t>H</a:t>
            </a:r>
            <a:r>
              <a:rPr lang="en-US" baseline="30000" dirty="0" smtClean="0">
                <a:solidFill>
                  <a:srgbClr val="CC3300"/>
                </a:solidFill>
              </a:rPr>
              <a:t>+</a:t>
            </a:r>
            <a:r>
              <a:rPr lang="en-US" dirty="0" smtClean="0"/>
              <a:t>(</a:t>
            </a:r>
            <a:r>
              <a:rPr lang="en-US" i="1" dirty="0" err="1" smtClean="0"/>
              <a:t>aq</a:t>
            </a:r>
            <a:r>
              <a:rPr lang="en-US" dirty="0" smtClean="0"/>
              <a:t>)  </a:t>
            </a:r>
          </a:p>
        </p:txBody>
      </p:sp>
      <p:grpSp>
        <p:nvGrpSpPr>
          <p:cNvPr id="36868" name="Group 6"/>
          <p:cNvGrpSpPr>
            <a:grpSpLocks/>
          </p:cNvGrpSpPr>
          <p:nvPr/>
        </p:nvGrpSpPr>
        <p:grpSpPr bwMode="auto">
          <a:xfrm>
            <a:off x="3522663" y="5156200"/>
            <a:ext cx="728662" cy="141288"/>
            <a:chOff x="3781" y="3269"/>
            <a:chExt cx="459" cy="89"/>
          </a:xfrm>
        </p:grpSpPr>
        <p:sp>
          <p:nvSpPr>
            <p:cNvPr id="36869" name="Line 4"/>
            <p:cNvSpPr>
              <a:spLocks noChangeShapeType="1"/>
            </p:cNvSpPr>
            <p:nvPr/>
          </p:nvSpPr>
          <p:spPr bwMode="auto">
            <a:xfrm>
              <a:off x="3782" y="3269"/>
              <a:ext cx="458" cy="0"/>
            </a:xfrm>
            <a:prstGeom prst="line">
              <a:avLst/>
            </a:prstGeom>
            <a:noFill/>
            <a:ln w="9525">
              <a:solidFill>
                <a:schemeClr val="tx1"/>
              </a:solidFill>
              <a:round/>
              <a:headEnd/>
              <a:tailEnd type="triangle" w="med" len="med"/>
            </a:ln>
          </p:spPr>
          <p:txBody>
            <a:bodyPr/>
            <a:lstStyle/>
            <a:p>
              <a:endParaRPr lang="en-US"/>
            </a:p>
          </p:txBody>
        </p:sp>
        <p:sp>
          <p:nvSpPr>
            <p:cNvPr id="36870" name="Line 5"/>
            <p:cNvSpPr>
              <a:spLocks noChangeShapeType="1"/>
            </p:cNvSpPr>
            <p:nvPr/>
          </p:nvSpPr>
          <p:spPr bwMode="auto">
            <a:xfrm>
              <a:off x="3781" y="3358"/>
              <a:ext cx="458" cy="0"/>
            </a:xfrm>
            <a:prstGeom prst="line">
              <a:avLst/>
            </a:prstGeom>
            <a:noFill/>
            <a:ln w="9525">
              <a:solidFill>
                <a:schemeClr val="tx1"/>
              </a:solidFill>
              <a:round/>
              <a:headEnd type="triangle" w="med" len="med"/>
              <a:tailEnd/>
            </a:ln>
          </p:spPr>
          <p:txBody>
            <a:bodyPr/>
            <a:lstStyle/>
            <a:p>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lstStyle/>
          <a:p>
            <a:pPr eaLnBrk="1" hangingPunct="1"/>
            <a:r>
              <a:rPr lang="en-US" smtClean="0"/>
              <a:t>Examples</a:t>
            </a:r>
          </a:p>
        </p:txBody>
      </p:sp>
      <p:sp>
        <p:nvSpPr>
          <p:cNvPr id="37891" name="Rectangle 5"/>
          <p:cNvSpPr>
            <a:spLocks noGrp="1" noChangeArrowheads="1"/>
          </p:cNvSpPr>
          <p:nvPr>
            <p:ph type="body" sz="half" idx="1"/>
          </p:nvPr>
        </p:nvSpPr>
        <p:spPr/>
        <p:txBody>
          <a:bodyPr/>
          <a:lstStyle/>
          <a:p>
            <a:pPr algn="ctr" eaLnBrk="1" hangingPunct="1">
              <a:buFont typeface="Wingdings" pitchFamily="2" charset="2"/>
              <a:buNone/>
            </a:pPr>
            <a:r>
              <a:rPr lang="en-US" sz="2600" b="1" smtClean="0"/>
              <a:t>Strong Electrolytes</a:t>
            </a:r>
          </a:p>
          <a:p>
            <a:pPr algn="ctr" eaLnBrk="1" hangingPunct="1">
              <a:buFont typeface="Wingdings" pitchFamily="2" charset="2"/>
              <a:buNone/>
            </a:pPr>
            <a:endParaRPr lang="en-US" sz="2600" b="1" smtClean="0"/>
          </a:p>
          <a:p>
            <a:pPr eaLnBrk="1" hangingPunct="1"/>
            <a:r>
              <a:rPr lang="en-US" sz="2600" smtClean="0"/>
              <a:t>HCl</a:t>
            </a:r>
          </a:p>
          <a:p>
            <a:pPr eaLnBrk="1" hangingPunct="1"/>
            <a:r>
              <a:rPr lang="en-US" sz="2600" smtClean="0"/>
              <a:t>NaCl</a:t>
            </a:r>
          </a:p>
          <a:p>
            <a:pPr eaLnBrk="1" hangingPunct="1"/>
            <a:r>
              <a:rPr lang="en-US" sz="2600" smtClean="0"/>
              <a:t>CaCl</a:t>
            </a:r>
            <a:r>
              <a:rPr lang="en-US" sz="2600" baseline="-25000" smtClean="0"/>
              <a:t>2</a:t>
            </a:r>
            <a:endParaRPr lang="en-US" sz="2600" smtClean="0"/>
          </a:p>
          <a:p>
            <a:pPr eaLnBrk="1" hangingPunct="1"/>
            <a:r>
              <a:rPr lang="en-US" sz="2600" smtClean="0"/>
              <a:t>NH</a:t>
            </a:r>
            <a:r>
              <a:rPr lang="en-US" sz="2600" baseline="-25000" smtClean="0"/>
              <a:t>4</a:t>
            </a:r>
            <a:r>
              <a:rPr lang="en-US" sz="2600" smtClean="0"/>
              <a:t>Cl</a:t>
            </a:r>
          </a:p>
          <a:p>
            <a:pPr eaLnBrk="1" hangingPunct="1"/>
            <a:r>
              <a:rPr lang="en-US" sz="2600" smtClean="0"/>
              <a:t>KNO</a:t>
            </a:r>
            <a:r>
              <a:rPr lang="en-US" sz="2600" baseline="-25000" smtClean="0"/>
              <a:t>3</a:t>
            </a:r>
            <a:endParaRPr lang="en-US" sz="2600" smtClean="0"/>
          </a:p>
        </p:txBody>
      </p:sp>
      <p:sp>
        <p:nvSpPr>
          <p:cNvPr id="37892" name="Rectangle 6"/>
          <p:cNvSpPr>
            <a:spLocks noGrp="1" noChangeArrowheads="1"/>
          </p:cNvSpPr>
          <p:nvPr>
            <p:ph type="body" sz="half" idx="2"/>
          </p:nvPr>
        </p:nvSpPr>
        <p:spPr/>
        <p:txBody>
          <a:bodyPr/>
          <a:lstStyle/>
          <a:p>
            <a:pPr algn="ctr" eaLnBrk="1" hangingPunct="1">
              <a:buFont typeface="Wingdings" pitchFamily="2" charset="2"/>
              <a:buNone/>
            </a:pPr>
            <a:r>
              <a:rPr lang="en-US" sz="2600" b="1" smtClean="0"/>
              <a:t>Weak Electrolytes</a:t>
            </a:r>
          </a:p>
          <a:p>
            <a:pPr algn="ctr" eaLnBrk="1" hangingPunct="1">
              <a:buFont typeface="Wingdings" pitchFamily="2" charset="2"/>
              <a:buNone/>
            </a:pPr>
            <a:endParaRPr lang="en-US" sz="2600" b="1" smtClean="0"/>
          </a:p>
          <a:p>
            <a:pPr eaLnBrk="1" hangingPunct="1"/>
            <a:r>
              <a:rPr lang="en-US" sz="2600" smtClean="0"/>
              <a:t>CH</a:t>
            </a:r>
            <a:r>
              <a:rPr lang="en-US" sz="2600" baseline="-25000" smtClean="0"/>
              <a:t>3</a:t>
            </a:r>
            <a:r>
              <a:rPr lang="en-US" sz="2600" smtClean="0"/>
              <a:t>COOH (acetic acid)</a:t>
            </a:r>
          </a:p>
          <a:p>
            <a:pPr eaLnBrk="1" hangingPunct="1"/>
            <a:r>
              <a:rPr lang="en-US" sz="2600" smtClean="0"/>
              <a:t>C</a:t>
            </a:r>
            <a:r>
              <a:rPr lang="en-US" sz="2600" baseline="-25000" smtClean="0"/>
              <a:t>6</a:t>
            </a:r>
            <a:r>
              <a:rPr lang="en-US" sz="2600" smtClean="0"/>
              <a:t>H</a:t>
            </a:r>
            <a:r>
              <a:rPr lang="en-US" sz="2600" baseline="-25000" smtClean="0"/>
              <a:t>5</a:t>
            </a:r>
            <a:r>
              <a:rPr lang="en-US" sz="2600" smtClean="0"/>
              <a:t>COOH (benzoic acid)</a:t>
            </a:r>
          </a:p>
          <a:p>
            <a:pPr eaLnBrk="1" hangingPunct="1"/>
            <a:r>
              <a:rPr lang="en-US" sz="2600" smtClean="0"/>
              <a:t>NH</a:t>
            </a:r>
            <a:r>
              <a:rPr lang="en-US" sz="2600" baseline="-25000" smtClean="0"/>
              <a:t>3</a:t>
            </a:r>
            <a:r>
              <a:rPr lang="en-US" sz="2600" smtClean="0"/>
              <a:t> (ammonia)</a:t>
            </a:r>
          </a:p>
          <a:p>
            <a:pPr eaLnBrk="1" hangingPunct="1"/>
            <a:r>
              <a:rPr lang="en-US" sz="2600" smtClean="0"/>
              <a:t>C</a:t>
            </a:r>
            <a:r>
              <a:rPr lang="en-US" sz="2600" baseline="-25000" smtClean="0"/>
              <a:t>5</a:t>
            </a:r>
            <a:r>
              <a:rPr lang="en-US" sz="2600" smtClean="0"/>
              <a:t>H</a:t>
            </a:r>
            <a:r>
              <a:rPr lang="en-US" sz="2600" baseline="-25000" smtClean="0"/>
              <a:t>5</a:t>
            </a:r>
            <a:r>
              <a:rPr lang="en-US" sz="2600" smtClean="0"/>
              <a:t>N (pyridine)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800" dirty="0" smtClean="0"/>
              <a:t>Section </a:t>
            </a:r>
            <a:r>
              <a:rPr lang="en-US" sz="3800" dirty="0" smtClean="0"/>
              <a:t>4.5</a:t>
            </a:r>
            <a:r>
              <a:rPr lang="en-US" sz="3800" dirty="0" smtClean="0"/>
              <a:t/>
            </a:r>
            <a:br>
              <a:rPr lang="en-US" sz="3800" dirty="0" smtClean="0"/>
            </a:br>
            <a:r>
              <a:rPr lang="en-US" sz="3800" dirty="0" smtClean="0"/>
              <a:t>Precipitation Reactions</a:t>
            </a:r>
          </a:p>
        </p:txBody>
      </p:sp>
      <p:sp>
        <p:nvSpPr>
          <p:cNvPr id="38915" name="Rectangle 3"/>
          <p:cNvSpPr>
            <a:spLocks noGrp="1" noChangeArrowheads="1"/>
          </p:cNvSpPr>
          <p:nvPr>
            <p:ph type="body" idx="1"/>
          </p:nvPr>
        </p:nvSpPr>
        <p:spPr>
          <a:xfrm>
            <a:off x="5149850" y="1600200"/>
            <a:ext cx="3536950" cy="4486275"/>
          </a:xfrm>
        </p:spPr>
        <p:txBody>
          <a:bodyPr/>
          <a:lstStyle/>
          <a:p>
            <a:pPr eaLnBrk="1" hangingPunct="1"/>
            <a:r>
              <a:rPr lang="en-US" sz="2600" dirty="0" smtClean="0"/>
              <a:t>One type of reaction that can occur in aqueous solution is known as a </a:t>
            </a:r>
            <a:r>
              <a:rPr lang="en-US" sz="2600" dirty="0" smtClean="0">
                <a:solidFill>
                  <a:srgbClr val="FF0000"/>
                </a:solidFill>
              </a:rPr>
              <a:t>precipitation reaction</a:t>
            </a:r>
          </a:p>
          <a:p>
            <a:pPr lvl="1" eaLnBrk="1" hangingPunct="1"/>
            <a:r>
              <a:rPr lang="en-US" sz="2200" dirty="0" smtClean="0"/>
              <a:t>One compound is formed which is insoluble in aqueous solution and therefore </a:t>
            </a:r>
            <a:r>
              <a:rPr lang="en-US" sz="2200" dirty="0" smtClean="0">
                <a:solidFill>
                  <a:schemeClr val="accent2"/>
                </a:solidFill>
              </a:rPr>
              <a:t>precipitates</a:t>
            </a:r>
          </a:p>
        </p:txBody>
      </p:sp>
      <p:pic>
        <p:nvPicPr>
          <p:cNvPr id="38916" name="Picture 4" descr="04_04"/>
          <p:cNvPicPr>
            <a:picLocks noChangeAspect="1" noChangeArrowheads="1"/>
          </p:cNvPicPr>
          <p:nvPr/>
        </p:nvPicPr>
        <p:blipFill>
          <a:blip r:embed="rId2" cstate="print"/>
          <a:srcRect/>
          <a:stretch>
            <a:fillRect/>
          </a:stretch>
        </p:blipFill>
        <p:spPr bwMode="auto">
          <a:xfrm>
            <a:off x="33338" y="1514475"/>
            <a:ext cx="5214937" cy="440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MEMORIZE THESE!!!!!!</a:t>
            </a:r>
            <a:endParaRPr lang="en-US" dirty="0"/>
          </a:p>
        </p:txBody>
      </p:sp>
      <p:pic>
        <p:nvPicPr>
          <p:cNvPr id="4" name="Picture 3" descr="04_T01"/>
          <p:cNvPicPr>
            <a:picLocks noChangeAspect="1" noChangeArrowheads="1"/>
          </p:cNvPicPr>
          <p:nvPr/>
        </p:nvPicPr>
        <p:blipFill>
          <a:blip r:embed="rId2" cstate="print"/>
          <a:srcRect/>
          <a:stretch>
            <a:fillRect/>
          </a:stretch>
        </p:blipFill>
        <p:spPr bwMode="auto">
          <a:xfrm>
            <a:off x="1119981" y="1105183"/>
            <a:ext cx="6904038" cy="5021262"/>
          </a:xfrm>
          <a:prstGeom prst="rect">
            <a:avLst/>
          </a:prstGeom>
          <a:noFill/>
          <a:ln w="9525">
            <a:noFill/>
            <a:miter lim="800000"/>
            <a:headEnd/>
            <a:tailEnd/>
          </a:ln>
        </p:spPr>
      </p:pic>
    </p:spTree>
    <p:extLst>
      <p:ext uri="{BB962C8B-B14F-4D97-AF65-F5344CB8AC3E}">
        <p14:creationId xmlns:p14="http://schemas.microsoft.com/office/powerpoint/2010/main" val="383763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Solubility Rules</a:t>
            </a:r>
            <a:endParaRPr lang="en-US" dirty="0"/>
          </a:p>
        </p:txBody>
      </p:sp>
      <p:sp>
        <p:nvSpPr>
          <p:cNvPr id="3" name="Content Placeholder 2"/>
          <p:cNvSpPr>
            <a:spLocks noGrp="1"/>
          </p:cNvSpPr>
          <p:nvPr>
            <p:ph idx="1"/>
          </p:nvPr>
        </p:nvSpPr>
        <p:spPr/>
        <p:txBody>
          <a:bodyPr/>
          <a:lstStyle/>
          <a:p>
            <a:r>
              <a:rPr lang="en-US" dirty="0" smtClean="0"/>
              <a:t>These are the only solubility rules for which you are responsible:</a:t>
            </a:r>
          </a:p>
          <a:p>
            <a:pPr lvl="1"/>
            <a:r>
              <a:rPr lang="en-US" i="1" dirty="0" smtClean="0"/>
              <a:t>All nitrates are soluble</a:t>
            </a:r>
          </a:p>
          <a:p>
            <a:pPr lvl="1"/>
            <a:r>
              <a:rPr lang="en-US" i="1" dirty="0" smtClean="0"/>
              <a:t>All acetates are soluble</a:t>
            </a:r>
          </a:p>
          <a:p>
            <a:pPr lvl="1"/>
            <a:r>
              <a:rPr lang="en-US" i="1" dirty="0" smtClean="0"/>
              <a:t>All compounds containing ammonium or an alkali metal are soluble</a:t>
            </a:r>
            <a:endParaRPr lang="en-US" i="1" dirty="0"/>
          </a:p>
        </p:txBody>
      </p:sp>
    </p:spTree>
    <p:extLst>
      <p:ext uri="{BB962C8B-B14F-4D97-AF65-F5344CB8AC3E}">
        <p14:creationId xmlns:p14="http://schemas.microsoft.com/office/powerpoint/2010/main" val="2319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Edge</Template>
  <TotalTime>674</TotalTime>
  <Words>1351</Words>
  <Application>Microsoft Office PowerPoint</Application>
  <PresentationFormat>On-screen Show (4:3)</PresentationFormat>
  <Paragraphs>153</Paragraphs>
  <Slides>34</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2" baseType="lpstr">
      <vt:lpstr>Arial</vt:lpstr>
      <vt:lpstr>Garamond</vt:lpstr>
      <vt:lpstr>Symbol</vt:lpstr>
      <vt:lpstr>Wingdings</vt:lpstr>
      <vt:lpstr>Edge</vt:lpstr>
      <vt:lpstr>iRespondQuestionMaster</vt:lpstr>
      <vt:lpstr>iRespondGraphMaster</vt:lpstr>
      <vt:lpstr>Equation</vt:lpstr>
      <vt:lpstr>Types of Chemical Reactions and Solution Stoichiometry</vt:lpstr>
      <vt:lpstr>Section 4.2  The Nature of Aqueous Solutions:  Strong and Weak Electrolytes</vt:lpstr>
      <vt:lpstr>Solvation Process</vt:lpstr>
      <vt:lpstr>Electrolyte vs. Nonelectrolyte</vt:lpstr>
      <vt:lpstr>Strong vs. Weak Electrolytes and Chemical Equilibrium</vt:lpstr>
      <vt:lpstr>Examples</vt:lpstr>
      <vt:lpstr>Section 4.5 Precipitation Reactions</vt:lpstr>
      <vt:lpstr>DO NOT MEMORIZE THESE!!!!!!</vt:lpstr>
      <vt:lpstr>Solubility Rules</vt:lpstr>
      <vt:lpstr>Section 4.6  Describing Reactions in Solution</vt:lpstr>
      <vt:lpstr>Steps to Writing Net Ionic Equations</vt:lpstr>
      <vt:lpstr>Examples</vt:lpstr>
      <vt:lpstr>Spectator Ions</vt:lpstr>
      <vt:lpstr>Section 4.8  Acid-Base Reactions</vt:lpstr>
      <vt:lpstr>Neutralization</vt:lpstr>
      <vt:lpstr>Net Ionic Equ. for Neutralization</vt:lpstr>
      <vt:lpstr>Section 4.9 Oxidation-Reduction Reactions</vt:lpstr>
      <vt:lpstr>Assigning Oxidation Numbers</vt:lpstr>
      <vt:lpstr>Assigning Oxidation Numbers</vt:lpstr>
      <vt:lpstr>Determining Whether a Redox Rxn has Occurred</vt:lpstr>
      <vt:lpstr>The Activity Series</vt:lpstr>
      <vt:lpstr>Examples</vt:lpstr>
      <vt:lpstr>Section 4.3  The Composition of Solutions</vt:lpstr>
      <vt:lpstr>Example</vt:lpstr>
      <vt:lpstr>Calculating Concentration of a Single Electrolyte</vt:lpstr>
      <vt:lpstr>Calculating Grams of Solute Using Molarity Data</vt:lpstr>
      <vt:lpstr>Dilutions</vt:lpstr>
      <vt:lpstr>Example</vt:lpstr>
      <vt:lpstr>Section 4.7 Stoichiometry of Precipitation Reactions</vt:lpstr>
      <vt:lpstr>Example</vt:lpstr>
      <vt:lpstr>Example #2</vt:lpstr>
      <vt:lpstr>Example #3</vt:lpstr>
      <vt:lpstr>Example #4</vt:lpstr>
      <vt:lpstr>General Guideline for Solution Stoichiometry Problems</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#2</dc:title>
  <dc:creator>John Cody</dc:creator>
  <cp:lastModifiedBy>John Cody</cp:lastModifiedBy>
  <cp:revision>30</cp:revision>
  <dcterms:created xsi:type="dcterms:W3CDTF">2009-01-18T19:35:51Z</dcterms:created>
  <dcterms:modified xsi:type="dcterms:W3CDTF">2018-08-02T20:04:02Z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eepGraph">
    <vt:bool>false</vt:bool>
  </property>
  <property fmtid="{D5CDD505-2E9C-101B-9397-08002B2CF9AE}" pid="3" name="AutoReflect">
    <vt:bool>false</vt:bool>
  </property>
</Properties>
</file>