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handoutMasterIdLst>
    <p:handoutMasterId r:id="rId16"/>
  </p:handoutMasterIdLst>
  <p:sldIdLst>
    <p:sldId id="256" r:id="rId3"/>
    <p:sldId id="257" r:id="rId4"/>
    <p:sldId id="258" r:id="rId5"/>
    <p:sldId id="271" r:id="rId6"/>
    <p:sldId id="270" r:id="rId7"/>
    <p:sldId id="272" r:id="rId8"/>
    <p:sldId id="273" r:id="rId9"/>
    <p:sldId id="259" r:id="rId10"/>
    <p:sldId id="262" r:id="rId11"/>
    <p:sldId id="274" r:id="rId12"/>
    <p:sldId id="275" r:id="rId13"/>
    <p:sldId id="276" r:id="rId14"/>
    <p:sldId id="269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53405F6A-C743-43C4-A865-D048472C8C9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8794"/>
            <a:ext cx="2972007" cy="460769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8794"/>
            <a:ext cx="2972007" cy="460769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71F3A94E-13E6-4CAC-8E21-DD23F5B0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36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7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5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30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92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6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47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9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87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76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35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2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92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53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3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6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4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8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7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3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2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FF28-94C4-4C6E-A674-AB069E905A71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129BA-A243-4B88-B599-AEE443B0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86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 and Process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4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instrument is a Bourdon gauge</a:t>
            </a:r>
          </a:p>
          <a:p>
            <a:pPr lvl="1"/>
            <a:r>
              <a:rPr lang="en-US" dirty="0" smtClean="0"/>
              <a:t>Wide range of uses (very low to very high pressures)</a:t>
            </a:r>
          </a:p>
          <a:p>
            <a:endParaRPr lang="en-US" dirty="0"/>
          </a:p>
          <a:p>
            <a:r>
              <a:rPr lang="en-US" dirty="0" smtClean="0"/>
              <a:t>Manometers provide more accurate measurements for P &lt; 3 </a:t>
            </a:r>
            <a:r>
              <a:rPr lang="en-US" dirty="0" err="1" smtClean="0"/>
              <a:t>atm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1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Manometers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Open-end</a:t>
            </a:r>
          </a:p>
          <a:p>
            <a:pPr lvl="1"/>
            <a:r>
              <a:rPr lang="en-US" dirty="0" smtClean="0"/>
              <a:t>Usually open to the atmosphere</a:t>
            </a:r>
          </a:p>
          <a:p>
            <a:r>
              <a:rPr lang="en-US" dirty="0" smtClean="0"/>
              <a:t>Differential</a:t>
            </a:r>
          </a:p>
          <a:p>
            <a:pPr lvl="1"/>
            <a:r>
              <a:rPr lang="en-US" dirty="0" smtClean="0"/>
              <a:t>Measures a pressure drop between two points in the line</a:t>
            </a:r>
          </a:p>
          <a:p>
            <a:r>
              <a:rPr lang="en-US" dirty="0" smtClean="0"/>
              <a:t>Sealed-end</a:t>
            </a:r>
          </a:p>
          <a:p>
            <a:pPr lvl="1"/>
            <a:r>
              <a:rPr lang="en-US" dirty="0" smtClean="0"/>
              <a:t>One end sealed such that a near vacuum is created (P </a:t>
            </a:r>
            <a:r>
              <a:rPr lang="en-US" dirty="0" smtClean="0">
                <a:sym typeface="Symbol" panose="05050102010706020507" pitchFamily="18" charset="2"/>
              </a:rPr>
              <a:t> 0)</a:t>
            </a:r>
            <a:endParaRPr lang="en-US" dirty="0"/>
          </a:p>
        </p:txBody>
      </p:sp>
      <p:pic>
        <p:nvPicPr>
          <p:cNvPr id="6148" name="Picture 4" descr="http://www.alanpedia.com/physics_pressure/pressure_formula_notes_clip_image0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2" y="1417638"/>
            <a:ext cx="48672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231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Manometer Equations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64858" y="1295401"/>
            <a:ext cx="8521941" cy="1066800"/>
          </a:xfrm>
        </p:spPr>
        <p:txBody>
          <a:bodyPr/>
          <a:lstStyle/>
          <a:p>
            <a:r>
              <a:rPr lang="en-US" dirty="0" smtClean="0"/>
              <a:t>General Manometer Equation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http://www.alanpedia.com/physics_pressure/pressure_formula_notes_clip_image04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4" y="2849563"/>
            <a:ext cx="436831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240810"/>
              </p:ext>
            </p:extLst>
          </p:nvPr>
        </p:nvGraphicFramePr>
        <p:xfrm>
          <a:off x="2149642" y="1905000"/>
          <a:ext cx="484471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1917360" imgH="241200" progId="Equation.3">
                  <p:embed/>
                </p:oleObj>
              </mc:Choice>
              <mc:Fallback>
                <p:oleObj name="Equation" r:id="rId4" imgW="19173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9642" y="1905000"/>
                        <a:ext cx="4844716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04492" y="2971800"/>
            <a:ext cx="45871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Differential Manometer Equation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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smtClean="0">
                <a:sym typeface="Symbol" panose="05050102010706020507" pitchFamily="18" charset="2"/>
              </a:rPr>
              <a:t></a:t>
            </a:r>
            <a:r>
              <a:rPr lang="en-US" baseline="-25000" dirty="0" smtClean="0"/>
              <a:t>2</a:t>
            </a:r>
            <a:r>
              <a:rPr lang="en-US" dirty="0" smtClean="0"/>
              <a:t> ; therefore equation reduces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– P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smtClean="0">
                <a:sym typeface="Symbol" panose="05050102010706020507" pitchFamily="18" charset="2"/>
              </a:rPr>
              <a:t>(</a:t>
            </a:r>
            <a:r>
              <a:rPr lang="en-US" baseline="-25000" dirty="0" smtClean="0"/>
              <a:t>f </a:t>
            </a:r>
            <a:r>
              <a:rPr lang="en-US" dirty="0" smtClean="0"/>
              <a:t>- </a:t>
            </a:r>
            <a:r>
              <a:rPr lang="en-US" dirty="0" smtClean="0">
                <a:sym typeface="Symbol" panose="05050102010706020507" pitchFamily="18" charset="2"/>
              </a:rPr>
              <a:t>)</a:t>
            </a:r>
            <a:r>
              <a:rPr lang="en-US" dirty="0" err="1" smtClean="0">
                <a:sym typeface="Symbol" panose="05050102010706020507" pitchFamily="18" charset="2"/>
              </a:rPr>
              <a:t>gh</a:t>
            </a:r>
            <a:endParaRPr lang="en-US" dirty="0" smtClean="0">
              <a:sym typeface="Symbol" panose="05050102010706020507" pitchFamily="18" charset="2"/>
            </a:endParaRPr>
          </a:p>
          <a:p>
            <a:pPr algn="ctr"/>
            <a:endParaRPr lang="en-US" dirty="0" smtClean="0">
              <a:sym typeface="Symbol" panose="05050102010706020507" pitchFamily="18" charset="2"/>
            </a:endParaRPr>
          </a:p>
          <a:p>
            <a:pPr algn="ctr"/>
            <a:endParaRPr lang="en-US" dirty="0">
              <a:sym typeface="Symbol" panose="05050102010706020507" pitchFamily="18" charset="2"/>
            </a:endParaRPr>
          </a:p>
          <a:p>
            <a:pPr algn="ctr"/>
            <a:endParaRPr lang="en-US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Manometer Equation for Gases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No liquids therefore pressure is simply related to the different fluid levels: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ym typeface="Symbol" panose="05050102010706020507" pitchFamily="18" charset="2"/>
            </a:endParaRPr>
          </a:p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–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=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4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Temperature and Temperature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Temperature scales used or referenced:</a:t>
            </a:r>
          </a:p>
          <a:p>
            <a:pPr lvl="1"/>
            <a:r>
              <a:rPr lang="en-US" dirty="0" smtClean="0"/>
              <a:t>Celsius, Kelvin, Fahrenheit, Rankine</a:t>
            </a:r>
          </a:p>
          <a:p>
            <a:pPr lvl="1"/>
            <a:endParaRPr lang="en-US" dirty="0"/>
          </a:p>
          <a:p>
            <a:r>
              <a:rPr lang="en-US" dirty="0" smtClean="0"/>
              <a:t>Conversions:</a:t>
            </a:r>
          </a:p>
          <a:p>
            <a:pPr lvl="1"/>
            <a:r>
              <a:rPr lang="en-US" dirty="0" smtClean="0"/>
              <a:t>T(K) = T(</a:t>
            </a:r>
            <a:r>
              <a:rPr lang="en-US" dirty="0" smtClean="0">
                <a:sym typeface="Symbol" panose="05050102010706020507" pitchFamily="18" charset="2"/>
              </a:rPr>
              <a:t>C) + 273.15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T(</a:t>
            </a:r>
            <a:r>
              <a:rPr lang="en-US" dirty="0" smtClean="0">
                <a:sym typeface="Symbol" panose="05050102010706020507" pitchFamily="18" charset="2"/>
              </a:rPr>
              <a:t>R) = T(F) + 459.67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T(</a:t>
            </a:r>
            <a:r>
              <a:rPr lang="en-US" dirty="0" smtClean="0">
                <a:sym typeface="Symbol" panose="05050102010706020507" pitchFamily="18" charset="2"/>
              </a:rPr>
              <a:t>R) = 1.8T(K)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T(</a:t>
            </a:r>
            <a:r>
              <a:rPr lang="en-US" dirty="0" smtClean="0">
                <a:sym typeface="Symbol" panose="05050102010706020507" pitchFamily="18" charset="2"/>
              </a:rPr>
              <a:t>F) = 1.8T(C) + 32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0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Diagrams and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53867"/>
            <a:ext cx="8229600" cy="14083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Diagrams are used to describe a process or set of processes</a:t>
            </a:r>
          </a:p>
          <a:p>
            <a:pPr lvl="1"/>
            <a:r>
              <a:rPr lang="en-US" dirty="0" smtClean="0"/>
              <a:t>The diagrams incorporate simple boxes for individual unit operations and lines for input and output streams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90800" y="1981200"/>
            <a:ext cx="38862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0" y="274903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Unit Operation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(Process Unit)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6477000" y="2933700"/>
            <a:ext cx="2209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1000" y="2919984"/>
            <a:ext cx="2209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" y="22736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Input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(Feed)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3700" y="2259752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Output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(Product)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4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Section 3.1—Mass and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Density is one of the more important conversion factors because it allows direct conversion between mass and volume</a:t>
            </a:r>
          </a:p>
          <a:p>
            <a:pPr lvl="1"/>
            <a:r>
              <a:rPr lang="en-US" sz="2000" dirty="0" smtClean="0"/>
              <a:t>Abbreviated with </a:t>
            </a:r>
            <a:r>
              <a:rPr lang="en-US" sz="2000" dirty="0" smtClean="0">
                <a:sym typeface="Symbol" panose="05050102010706020507" pitchFamily="18" charset="2"/>
              </a:rPr>
              <a:t>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 smtClean="0"/>
              <a:t>Specific </a:t>
            </a:r>
            <a:r>
              <a:rPr lang="en-US" sz="2000" dirty="0"/>
              <a:t>gravity </a:t>
            </a:r>
            <a:r>
              <a:rPr lang="en-US" sz="2000" dirty="0" smtClean="0"/>
              <a:t>is related to density by the use of a reference material’s density: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Most common reference is water, which has a density of 1 g/cm</a:t>
            </a:r>
            <a:r>
              <a:rPr lang="en-US" sz="2000" baseline="30000" dirty="0"/>
              <a:t>3</a:t>
            </a:r>
            <a:r>
              <a:rPr lang="en-US" sz="2000" dirty="0"/>
              <a:t>, 1000 kg/m</a:t>
            </a:r>
            <a:r>
              <a:rPr lang="en-US" sz="2000" baseline="30000" dirty="0"/>
              <a:t>3</a:t>
            </a:r>
            <a:r>
              <a:rPr lang="en-US" sz="2000" dirty="0"/>
              <a:t>, and 62.43 </a:t>
            </a:r>
            <a:r>
              <a:rPr lang="en-US" sz="2000" dirty="0" err="1" smtClean="0"/>
              <a:t>lb</a:t>
            </a:r>
            <a:r>
              <a:rPr lang="en-US" sz="2000" baseline="-25000" dirty="0" err="1" smtClean="0"/>
              <a:t>m</a:t>
            </a:r>
            <a:r>
              <a:rPr lang="en-US" sz="2000" dirty="0" smtClean="0"/>
              <a:t>/ft</a:t>
            </a:r>
            <a:r>
              <a:rPr lang="en-US" sz="2000" baseline="30000" dirty="0" smtClean="0"/>
              <a:t>3</a:t>
            </a:r>
          </a:p>
          <a:p>
            <a:pPr lvl="1"/>
            <a:endParaRPr lang="en-US" sz="2000" baseline="30000" dirty="0" smtClean="0"/>
          </a:p>
          <a:p>
            <a:pPr lvl="1"/>
            <a:r>
              <a:rPr lang="en-US" sz="2000" dirty="0" smtClean="0"/>
              <a:t>Specific gravity is </a:t>
            </a:r>
            <a:r>
              <a:rPr lang="en-US" sz="2000" dirty="0" err="1" smtClean="0"/>
              <a:t>unitless</a:t>
            </a:r>
            <a:r>
              <a:rPr lang="en-US" sz="2000" dirty="0" smtClean="0"/>
              <a:t> (a ratio of densities)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165271"/>
              </p:ext>
            </p:extLst>
          </p:nvPr>
        </p:nvGraphicFramePr>
        <p:xfrm>
          <a:off x="3962400" y="3497122"/>
          <a:ext cx="1066800" cy="732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" imgW="647640" imgH="444240" progId="Equation.3">
                  <p:embed/>
                </p:oleObj>
              </mc:Choice>
              <mc:Fallback>
                <p:oleObj name="Equation" r:id="rId3" imgW="6476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3497122"/>
                        <a:ext cx="1066800" cy="732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831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Density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Calculate the density of mercury in </a:t>
            </a:r>
            <a:r>
              <a:rPr lang="en-US" dirty="0" err="1" smtClean="0"/>
              <a:t>lb</a:t>
            </a:r>
            <a:r>
              <a:rPr lang="en-US" baseline="-25000" dirty="0" err="1" smtClean="0"/>
              <a:t>m</a:t>
            </a:r>
            <a:r>
              <a:rPr lang="en-US" dirty="0" smtClean="0"/>
              <a:t>/ft</a:t>
            </a:r>
            <a:r>
              <a:rPr lang="en-US" baseline="30000" dirty="0" smtClean="0"/>
              <a:t>3</a:t>
            </a:r>
            <a:r>
              <a:rPr lang="en-US" dirty="0" smtClean="0"/>
              <a:t> using the tabulated specific gravity (13.546).  </a:t>
            </a:r>
            <a:endParaRPr lang="en-US" dirty="0"/>
          </a:p>
          <a:p>
            <a:r>
              <a:rPr lang="en-US" dirty="0" smtClean="0"/>
              <a:t>Calculate the volume in ft</a:t>
            </a:r>
            <a:r>
              <a:rPr lang="en-US" baseline="30000" dirty="0" smtClean="0"/>
              <a:t>3</a:t>
            </a:r>
            <a:r>
              <a:rPr lang="en-US" dirty="0" smtClean="0"/>
              <a:t> occupied by 215 kg of mercury.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Example 3.1-1 (pg. 44)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4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3.2—Flow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Very few industrial processes operate as a batch process</a:t>
            </a:r>
          </a:p>
          <a:p>
            <a:pPr lvl="1"/>
            <a:r>
              <a:rPr lang="en-US" dirty="0" smtClean="0"/>
              <a:t>Most occur as a fluid flows in and out of a unit operation (distillation, reactor, heat exchanger, etc.)</a:t>
            </a:r>
          </a:p>
          <a:p>
            <a:r>
              <a:rPr lang="en-US" dirty="0" smtClean="0"/>
              <a:t>Therefore it is more convenient to describe these processes using flow rates</a:t>
            </a:r>
          </a:p>
          <a:p>
            <a:pPr lvl="1"/>
            <a:r>
              <a:rPr lang="en-US" dirty="0" smtClean="0"/>
              <a:t>Either mass (mass/time) or volumetric (volume/time) flow rates</a:t>
            </a:r>
          </a:p>
          <a:p>
            <a:pPr lvl="1"/>
            <a:r>
              <a:rPr lang="en-US" dirty="0" smtClean="0"/>
              <a:t>Flow rates are distinguished from stationary amounts by the use of a dot:</a:t>
            </a:r>
          </a:p>
          <a:p>
            <a:pPr lvl="2"/>
            <a:r>
              <a:rPr lang="en-US" dirty="0" smtClean="0"/>
              <a:t>Ex:  m vs. </a:t>
            </a:r>
            <a:r>
              <a:rPr lang="en-US" dirty="0" smtClean="0">
                <a:latin typeface="Calibri" panose="020F0502020204030204" pitchFamily="34" charset="0"/>
              </a:rPr>
              <a:t>ṁ for mass vs. mass flow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9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and Flow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Density can be used with flow rates in the same manner that it can be used with stationary masses or volumes:</a:t>
            </a:r>
          </a:p>
          <a:p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071452"/>
              </p:ext>
            </p:extLst>
          </p:nvPr>
        </p:nvGraphicFramePr>
        <p:xfrm>
          <a:off x="4051300" y="3276600"/>
          <a:ext cx="2082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041120" imgH="304560" progId="Equation.3">
                  <p:embed/>
                </p:oleObj>
              </mc:Choice>
              <mc:Fallback>
                <p:oleObj name="Equation" r:id="rId3" imgW="104112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1300" y="3276600"/>
                        <a:ext cx="2082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732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3.3—Chemical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Molecular weight</a:t>
            </a:r>
          </a:p>
          <a:p>
            <a:pPr lvl="1"/>
            <a:r>
              <a:rPr lang="en-US" dirty="0" smtClean="0"/>
              <a:t>Expressed in various units in this course:</a:t>
            </a:r>
          </a:p>
          <a:p>
            <a:pPr lvl="2"/>
            <a:r>
              <a:rPr lang="en-US" dirty="0" smtClean="0"/>
              <a:t>g/</a:t>
            </a:r>
            <a:r>
              <a:rPr lang="en-US" dirty="0" err="1" smtClean="0"/>
              <a:t>mol</a:t>
            </a:r>
            <a:r>
              <a:rPr lang="en-US" dirty="0" smtClean="0"/>
              <a:t>, kg/</a:t>
            </a:r>
            <a:r>
              <a:rPr lang="en-US" dirty="0" err="1" smtClean="0"/>
              <a:t>kmol</a:t>
            </a:r>
            <a:r>
              <a:rPr lang="en-US" dirty="0" smtClean="0"/>
              <a:t>, </a:t>
            </a:r>
            <a:r>
              <a:rPr lang="en-US" dirty="0" err="1" smtClean="0"/>
              <a:t>lb</a:t>
            </a:r>
            <a:r>
              <a:rPr lang="en-US" baseline="-25000" dirty="0" err="1" smtClean="0"/>
              <a:t>m</a:t>
            </a:r>
            <a:r>
              <a:rPr lang="en-US" dirty="0" smtClean="0"/>
              <a:t>/</a:t>
            </a:r>
            <a:r>
              <a:rPr lang="en-US" dirty="0" err="1" smtClean="0"/>
              <a:t>lb-mol</a:t>
            </a:r>
            <a:endParaRPr lang="en-US" dirty="0" smtClean="0"/>
          </a:p>
          <a:p>
            <a:pPr lvl="3"/>
            <a:r>
              <a:rPr lang="en-US" dirty="0" smtClean="0"/>
              <a:t>Ex:  Molar mass of water is 18.02 g/</a:t>
            </a:r>
            <a:r>
              <a:rPr lang="en-US" dirty="0" err="1" smtClean="0"/>
              <a:t>mol</a:t>
            </a:r>
            <a:r>
              <a:rPr lang="en-US" dirty="0" smtClean="0"/>
              <a:t> or 18.02 kg/</a:t>
            </a:r>
            <a:r>
              <a:rPr lang="en-US" dirty="0" err="1" smtClean="0"/>
              <a:t>kmol</a:t>
            </a:r>
            <a:r>
              <a:rPr lang="en-US" dirty="0" smtClean="0"/>
              <a:t> or 18.02 </a:t>
            </a:r>
            <a:r>
              <a:rPr lang="en-US" dirty="0" err="1" smtClean="0"/>
              <a:t>lb</a:t>
            </a:r>
            <a:r>
              <a:rPr lang="en-US" baseline="-25000" dirty="0" err="1" smtClean="0"/>
              <a:t>m</a:t>
            </a:r>
            <a:r>
              <a:rPr lang="en-US" dirty="0" smtClean="0"/>
              <a:t>/</a:t>
            </a:r>
            <a:r>
              <a:rPr lang="en-US" dirty="0" err="1" smtClean="0"/>
              <a:t>lb-mol</a:t>
            </a:r>
            <a:endParaRPr lang="en-US" dirty="0" smtClean="0"/>
          </a:p>
          <a:p>
            <a:pPr lvl="2"/>
            <a:r>
              <a:rPr lang="en-US" dirty="0" err="1" smtClean="0"/>
              <a:t>lb</a:t>
            </a:r>
            <a:r>
              <a:rPr lang="en-US" baseline="-25000" dirty="0" err="1" smtClean="0"/>
              <a:t>m</a:t>
            </a:r>
            <a:r>
              <a:rPr lang="en-US" dirty="0" smtClean="0"/>
              <a:t>/</a:t>
            </a:r>
            <a:r>
              <a:rPr lang="en-US" dirty="0" err="1" smtClean="0"/>
              <a:t>lb-mol</a:t>
            </a:r>
            <a:r>
              <a:rPr lang="en-US" dirty="0" smtClean="0"/>
              <a:t> = super confusing 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 and Mole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Mass fraction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Mole fraction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Notice that mole fraction is expressed with a y in this system and not the </a:t>
            </a:r>
            <a:r>
              <a:rPr lang="en-US" i="1" dirty="0" smtClean="0">
                <a:sym typeface="Symbol" panose="05050102010706020507" pitchFamily="18" charset="2"/>
              </a:rPr>
              <a:t> you may be used to from AP Chem.</a:t>
            </a:r>
            <a:endParaRPr lang="en-US" i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455337"/>
              </p:ext>
            </p:extLst>
          </p:nvPr>
        </p:nvGraphicFramePr>
        <p:xfrm>
          <a:off x="1828800" y="1981200"/>
          <a:ext cx="5410200" cy="1344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2145960" imgH="533160" progId="Equation.3">
                  <p:embed/>
                </p:oleObj>
              </mc:Choice>
              <mc:Fallback>
                <p:oleObj name="Equation" r:id="rId3" imgW="214596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981200"/>
                        <a:ext cx="5410200" cy="1344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042610"/>
              </p:ext>
            </p:extLst>
          </p:nvPr>
        </p:nvGraphicFramePr>
        <p:xfrm>
          <a:off x="1896835" y="3886200"/>
          <a:ext cx="527412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5" imgW="2171520" imgH="533160" progId="Equation.3">
                  <p:embed/>
                </p:oleObj>
              </mc:Choice>
              <mc:Fallback>
                <p:oleObj name="Equation" r:id="rId5" imgW="2171520" imgH="533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835" y="3886200"/>
                        <a:ext cx="5274129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373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Pressure = Force/Unit </a:t>
            </a:r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Liquid pressure is directly related to density:  </a:t>
            </a:r>
          </a:p>
          <a:p>
            <a:pPr marL="457200" lvl="1" indent="0" algn="ctr">
              <a:buNone/>
            </a:pPr>
            <a:r>
              <a:rPr lang="en-US" dirty="0" smtClean="0"/>
              <a:t>P = </a:t>
            </a:r>
            <a:r>
              <a:rPr lang="en-US" dirty="0" smtClean="0">
                <a:sym typeface="Symbol" panose="05050102010706020507" pitchFamily="18" charset="2"/>
              </a:rPr>
              <a:t></a:t>
            </a:r>
            <a:r>
              <a:rPr lang="en-US" dirty="0" err="1" smtClean="0">
                <a:sym typeface="Symbol" panose="05050102010706020507" pitchFamily="18" charset="2"/>
              </a:rPr>
              <a:t>gh</a:t>
            </a:r>
            <a:r>
              <a:rPr lang="en-US" dirty="0" smtClean="0"/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Frames of reference for pressure:</a:t>
            </a:r>
          </a:p>
          <a:p>
            <a:pPr lvl="1"/>
            <a:r>
              <a:rPr lang="en-US" dirty="0" smtClean="0"/>
              <a:t>Absolute pressure</a:t>
            </a:r>
          </a:p>
          <a:p>
            <a:pPr lvl="2"/>
            <a:r>
              <a:rPr lang="en-US" dirty="0" smtClean="0"/>
              <a:t>Relative to a vacuum</a:t>
            </a:r>
          </a:p>
          <a:p>
            <a:pPr lvl="1"/>
            <a:r>
              <a:rPr lang="en-US" dirty="0" smtClean="0"/>
              <a:t>Gauge pressure</a:t>
            </a:r>
          </a:p>
          <a:p>
            <a:pPr lvl="2"/>
            <a:r>
              <a:rPr lang="en-US" dirty="0" smtClean="0"/>
              <a:t>Typically relative to atmospheric pressure</a:t>
            </a:r>
          </a:p>
          <a:p>
            <a:pPr marL="0" indent="0" algn="ctr">
              <a:buNone/>
            </a:pPr>
            <a:r>
              <a:rPr lang="en-US" dirty="0" err="1" smtClean="0"/>
              <a:t>P</a:t>
            </a:r>
            <a:r>
              <a:rPr lang="en-US" baseline="-25000" dirty="0" err="1" smtClean="0"/>
              <a:t>abs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gauge</a:t>
            </a:r>
            <a:r>
              <a:rPr lang="en-US" dirty="0" smtClean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0744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518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Office Theme</vt:lpstr>
      <vt:lpstr>iRespondGraphMaster</vt:lpstr>
      <vt:lpstr>Equation</vt:lpstr>
      <vt:lpstr>Chapter 3</vt:lpstr>
      <vt:lpstr>Process Diagrams and Variables</vt:lpstr>
      <vt:lpstr>Section 3.1—Mass and Volume</vt:lpstr>
      <vt:lpstr>Sample Density Problem</vt:lpstr>
      <vt:lpstr>Section 3.2—Flow Rate</vt:lpstr>
      <vt:lpstr>Density and Flow Rates</vt:lpstr>
      <vt:lpstr>Section 3.3—Chemical Composition</vt:lpstr>
      <vt:lpstr>Mass and Mole Fractions</vt:lpstr>
      <vt:lpstr>Pressure</vt:lpstr>
      <vt:lpstr>Pressure Measurement</vt:lpstr>
      <vt:lpstr>Types of Manometers</vt:lpstr>
      <vt:lpstr>Manometer Equations</vt:lpstr>
      <vt:lpstr>Temperature and Temperature Scales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install</dc:creator>
  <cp:lastModifiedBy>John Cody</cp:lastModifiedBy>
  <cp:revision>28</cp:revision>
  <cp:lastPrinted>2016-01-08T18:29:00Z</cp:lastPrinted>
  <dcterms:created xsi:type="dcterms:W3CDTF">2014-01-14T15:20:36Z</dcterms:created>
  <dcterms:modified xsi:type="dcterms:W3CDTF">2016-01-08T19:45:37Z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</Properties>
</file>